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36"/>
  </p:notesMasterIdLst>
  <p:handoutMasterIdLst>
    <p:handoutMasterId r:id="rId37"/>
  </p:handoutMasterIdLst>
  <p:sldIdLst>
    <p:sldId id="281" r:id="rId6"/>
    <p:sldId id="353" r:id="rId7"/>
    <p:sldId id="352" r:id="rId8"/>
    <p:sldId id="291" r:id="rId9"/>
    <p:sldId id="358" r:id="rId10"/>
    <p:sldId id="359" r:id="rId11"/>
    <p:sldId id="305" r:id="rId12"/>
    <p:sldId id="341" r:id="rId13"/>
    <p:sldId id="321" r:id="rId14"/>
    <p:sldId id="350" r:id="rId15"/>
    <p:sldId id="351" r:id="rId16"/>
    <p:sldId id="360" r:id="rId17"/>
    <p:sldId id="342" r:id="rId18"/>
    <p:sldId id="361" r:id="rId19"/>
    <p:sldId id="324" r:id="rId20"/>
    <p:sldId id="343" r:id="rId21"/>
    <p:sldId id="356" r:id="rId22"/>
    <p:sldId id="344" r:id="rId23"/>
    <p:sldId id="323" r:id="rId24"/>
    <p:sldId id="345" r:id="rId25"/>
    <p:sldId id="322" r:id="rId26"/>
    <p:sldId id="346" r:id="rId27"/>
    <p:sldId id="347" r:id="rId28"/>
    <p:sldId id="348" r:id="rId29"/>
    <p:sldId id="349" r:id="rId30"/>
    <p:sldId id="363" r:id="rId31"/>
    <p:sldId id="362" r:id="rId32"/>
    <p:sldId id="320" r:id="rId33"/>
    <p:sldId id="355" r:id="rId34"/>
    <p:sldId id="357" r:id="rId35"/>
  </p:sldIdLst>
  <p:sldSz cx="12192000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ard Curzon" initials="" lastIdx="1" clrIdx="0"/>
  <p:cmAuthor id="1" name="Cristina Roman" initials="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11C"/>
    <a:srgbClr val="DC5D2A"/>
    <a:srgbClr val="DE411B"/>
    <a:srgbClr val="7F8781"/>
    <a:srgbClr val="EEEEEE"/>
    <a:srgbClr val="000000"/>
    <a:srgbClr val="DE412F"/>
    <a:srgbClr val="4A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80026" autoAdjust="0"/>
  </p:normalViewPr>
  <p:slideViewPr>
    <p:cSldViewPr snapToGrid="0">
      <p:cViewPr varScale="1">
        <p:scale>
          <a:sx n="92" d="100"/>
          <a:sy n="92" d="100"/>
        </p:scale>
        <p:origin x="1044" y="84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B797239-5768-40BE-9FB7-2997963A0142}" type="datetimeFigureOut">
              <a:rPr lang="en-GB"/>
              <a:pPr>
                <a:defRPr/>
              </a:pPr>
              <a:t>06/12/2018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D8A9DB6-2900-4ED6-B42F-8AA6FD07540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8BAA75F-8872-45EC-A84C-8065D7945AFC}" type="datetimeFigureOut">
              <a:rPr lang="en-GB"/>
              <a:pPr>
                <a:defRPr/>
              </a:pPr>
              <a:t>06/12/2018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C4B4A2C-30B2-4AB1-ABD7-42252DDAA79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Nista nije validno sa ove strane.</a:t>
            </a:r>
          </a:p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EA1C179-08CA-48F4-B753-8081964201E4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D49F42A-EB98-4BDF-BBE1-45127F18E5B6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E1EC95-C1A0-42DF-9EF7-3EBF3A5BD420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3E5B72-D262-46F1-8685-D5EB0AB15561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A0B6710-3AAF-4430-BD03-1340591A2B98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08F37FC-01EE-48E3-89C6-D205525DE233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Ukoliko metoda ne vraća nikakav rezultat, koristi se klju</a:t>
            </a:r>
            <a:r>
              <a:rPr lang="en-US" smtClean="0">
                <a:latin typeface="Arial" charset="0"/>
              </a:rPr>
              <a:t>čna</a:t>
            </a:r>
            <a:r>
              <a:rPr lang="en-US" smtClean="0"/>
              <a:t> reč </a:t>
            </a:r>
            <a:r>
              <a:rPr lang="en-US" b="1" smtClean="0"/>
              <a:t>void</a:t>
            </a:r>
            <a:r>
              <a:rPr lang="en-US" smtClean="0"/>
              <a:t>.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A267BA-2EBF-456F-8803-4786166E5125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99DA34-8418-47D3-B958-36536FFC992E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3358CB-090B-43BD-800C-E83EBAE6DCC7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34E094-F9C6-41D5-80AA-03F7EBBC3120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C4AC08-D632-475C-AB53-A457F2BF341E}" type="slidenum">
              <a:rPr lang="en-GB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62582A1-404C-407F-B8B2-36B3504660F6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endava-new-logo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190625"/>
            <a:ext cx="2439987" cy="8064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/>
          <a:srcRect l="34312" t="8002" r="31509" b="308"/>
          <a:stretch>
            <a:fillRect/>
          </a:stretch>
        </p:blipFill>
        <p:spPr bwMode="auto">
          <a:xfrm>
            <a:off x="1588" y="7938"/>
            <a:ext cx="3829050" cy="685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52257E6-ECC0-4C05-B2B8-0FB548A73FF5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 l="46455" r="14816"/>
          <a:stretch>
            <a:fillRect/>
          </a:stretch>
        </p:blipFill>
        <p:spPr bwMode="auto">
          <a:xfrm>
            <a:off x="0" y="0"/>
            <a:ext cx="3984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17A6172-8952-48A7-B989-F0CB4D950BD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/>
          <a:srcRect l="31140" r="27728"/>
          <a:stretch>
            <a:fillRect/>
          </a:stretch>
        </p:blipFill>
        <p:spPr bwMode="auto">
          <a:xfrm>
            <a:off x="0" y="0"/>
            <a:ext cx="42306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85B2AC2-74EA-461D-B215-A6E1D4417C30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rcRect l="51334" r="7452"/>
          <a:stretch>
            <a:fillRect/>
          </a:stretch>
        </p:blipFill>
        <p:spPr bwMode="auto">
          <a:xfrm>
            <a:off x="-7938" y="0"/>
            <a:ext cx="42386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7FC0137-BA8A-4526-99B1-ED947007C02D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rcRect l="37907" r="22820"/>
          <a:stretch>
            <a:fillRect/>
          </a:stretch>
        </p:blipFill>
        <p:spPr bwMode="auto">
          <a:xfrm>
            <a:off x="0" y="0"/>
            <a:ext cx="4040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B3C45C6-4595-4CCE-84CB-FB733E909485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/>
          <a:srcRect l="36595" r="24213"/>
          <a:stretch>
            <a:fillRect/>
          </a:stretch>
        </p:blipFill>
        <p:spPr bwMode="auto">
          <a:xfrm>
            <a:off x="0" y="0"/>
            <a:ext cx="4032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BED21F2-2CEA-4A75-8A9F-6AAC2CF359C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rcRect l="37953" r="21239"/>
          <a:stretch>
            <a:fillRect/>
          </a:stretch>
        </p:blipFill>
        <p:spPr bwMode="auto">
          <a:xfrm>
            <a:off x="0" y="0"/>
            <a:ext cx="419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8FB0CE4-2A2E-41C2-B38D-DFC4EF35504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rcRect l="28294" r="26547"/>
          <a:stretch>
            <a:fillRect/>
          </a:stretch>
        </p:blipFill>
        <p:spPr bwMode="auto">
          <a:xfrm>
            <a:off x="-25400" y="0"/>
            <a:ext cx="4165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A133582-2F12-492F-AF04-B8E442449D17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rcRect r="57590"/>
          <a:stretch>
            <a:fillRect/>
          </a:stretch>
        </p:blipFill>
        <p:spPr bwMode="auto">
          <a:xfrm>
            <a:off x="-25400" y="0"/>
            <a:ext cx="41481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B16FDD8-3AA5-450B-B45F-7B8DEF0CC2BB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/>
          <a:srcRect l="42941" t="31284" r="28561"/>
          <a:stretch>
            <a:fillRect/>
          </a:stretch>
        </p:blipFill>
        <p:spPr bwMode="auto">
          <a:xfrm>
            <a:off x="0" y="0"/>
            <a:ext cx="4140200" cy="665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5F48A3E-2158-4A25-BFC3-EE8A75E82777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338763" y="26654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72BAA21-F38C-4A02-B6A7-DFCE5374C488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Box 19"/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C7BE0A7D-7AC6-45FA-B6C7-C8E48B766533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6" name="Shape 149"/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fontAlgn="auto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1"/>
          <p:cNvSpPr txBox="1">
            <a:spLocks/>
          </p:cNvSpPr>
          <p:nvPr userDrawn="1"/>
        </p:nvSpPr>
        <p:spPr>
          <a:xfrm flipH="1">
            <a:off x="806450" y="1708150"/>
            <a:ext cx="10547350" cy="17463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fontAlgn="auto"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/>
          <a:srcRect l="31461" r="25218"/>
          <a:stretch>
            <a:fillRect/>
          </a:stretch>
        </p:blipFill>
        <p:spPr bwMode="auto">
          <a:xfrm>
            <a:off x="-17463" y="0"/>
            <a:ext cx="44513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B432FDF-8136-49BF-9427-DE9076041B88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‹#›</a:t>
            </a:r>
            <a:endParaRPr lang="en-GB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6B3153B-8315-4F9D-9F51-85BA192B55FB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6" name="Picture 1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513" y="3225800"/>
            <a:ext cx="438150" cy="3063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C4C16883-B4F9-4831-8592-9DF6B9DFA878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/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2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3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/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3866D83-6B73-482E-BCEB-407619BF6332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/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D646738-C5DF-4F4D-983F-99C050D25D65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8" name="Shape 149"/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fontAlgn="auto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2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"/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fontAlgn="auto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 lIns="0"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/>
          </p:nvPr>
        </p:nvSpPr>
        <p:spPr>
          <a:xfrm>
            <a:off x="1218690" y="2595507"/>
            <a:ext cx="9831977" cy="424732"/>
          </a:xfrm>
        </p:spPr>
        <p:txBody>
          <a:bodyPr lIns="0"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/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9119FD8-8196-4C54-B09D-CF5D5E20A4BF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/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80D517D4-53EC-412E-9A8F-9E0159217447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19"/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D6EB8E5-B58F-41B0-A9A5-983E26C2FB99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9" name="Shape 149"/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fontAlgn="auto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fontAlgn="auto">
              <a:defRPr/>
            </a:pP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4952246" y="2629541"/>
            <a:ext cx="6401554" cy="424732"/>
          </a:xfrm>
        </p:spPr>
        <p:txBody>
          <a:bodyPr lIns="0" anchor="b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/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E1BBC54-34EA-4A6D-9224-F8DF29038404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/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C13CB65-D699-4D6C-9EF0-DF9E20577A3F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fontAlgn="auto">
              <a:defRPr/>
            </a:pPr>
            <a:endParaRPr lang="en-US" dirty="0"/>
          </a:p>
        </p:txBody>
      </p:sp>
      <p:sp>
        <p:nvSpPr>
          <p:cNvPr id="9" name="TextBox 19"/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C4E592E1-6D5B-4428-BFA3-4FF45C9A9B52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0" name="Shape 149"/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fontAlgn="auto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806824" y="2603655"/>
            <a:ext cx="6401554" cy="4247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806824" y="3028387"/>
            <a:ext cx="6401554" cy="134754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/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0592230-27F8-4EE9-8948-8F7E73CCE875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8" name="Shape 149"/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fontAlgn="auto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2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1"/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fontAlgn="auto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5007236" cy="1439881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806824" y="2182749"/>
            <a:ext cx="5007236" cy="3693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6346564" y="2568629"/>
            <a:ext cx="5007236" cy="1439881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6346564" y="2191023"/>
            <a:ext cx="5007236" cy="3693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9"/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A284AAF8-A93A-4510-9B7F-495780C3EEB0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TextBox 19"/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A9DB663-FCCA-4845-9927-C12615F48E9A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9"/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EEC1B91D-FAC3-4704-8E9C-EB3B96848FED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2" name="Shape 149"/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fontAlgn="auto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2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Placeholder 1"/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fontAlgn="auto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806824" y="2103444"/>
            <a:ext cx="3267235" cy="448637"/>
          </a:xfrm>
        </p:spPr>
        <p:txBody>
          <a:bodyPr l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/>
          </p:nvPr>
        </p:nvSpPr>
        <p:spPr>
          <a:xfrm>
            <a:off x="4399541" y="2111718"/>
            <a:ext cx="3267235" cy="448637"/>
          </a:xfrm>
        </p:spPr>
        <p:txBody>
          <a:bodyPr lIns="0" bIns="0" rtlCol="0" anchor="b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/>
          </p:nvPr>
        </p:nvSpPr>
        <p:spPr>
          <a:xfrm>
            <a:off x="8086565" y="2119992"/>
            <a:ext cx="3267235" cy="448637"/>
          </a:xfrm>
        </p:spPr>
        <p:txBody>
          <a:bodyPr lIns="0" bIns="0" rtlCol="0" anchor="b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4"/>
          </p:nvPr>
        </p:nvSpPr>
        <p:spPr>
          <a:xfrm>
            <a:off x="4399541" y="2575061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5"/>
          </p:nvPr>
        </p:nvSpPr>
        <p:spPr>
          <a:xfrm>
            <a:off x="8093355" y="2586006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/>
          <a:srcRect l="15334" r="39413"/>
          <a:stretch>
            <a:fillRect/>
          </a:stretch>
        </p:blipFill>
        <p:spPr bwMode="auto">
          <a:xfrm>
            <a:off x="0" y="0"/>
            <a:ext cx="4460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2"/>
          </p:nvPr>
        </p:nvSpPr>
        <p:spPr>
          <a:xfrm>
            <a:off x="225425" y="6353175"/>
            <a:ext cx="27432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E2804DA0-9307-4F7A-9E51-B9F717AB63D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/>
          <a:srcRect l="32262" r="23943"/>
          <a:stretch>
            <a:fillRect/>
          </a:stretch>
        </p:blipFill>
        <p:spPr bwMode="auto">
          <a:xfrm>
            <a:off x="-41275" y="0"/>
            <a:ext cx="45132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F461C70-30D1-43B8-8B19-E03B911AF8B8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6ECCECF-BDCA-4D14-AD43-23949E8B133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itchFamily="34" charset="0"/>
        </a:defRPr>
      </a:lvl9pPr>
    </p:titleStyle>
    <p:bodyStyle>
      <a:lvl1pPr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DE411B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lnSpc>
          <a:spcPct val="90000"/>
        </a:lnSpc>
        <a:spcBef>
          <a:spcPts val="50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825" y="3403600"/>
            <a:ext cx="8120063" cy="10636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Java – </a:t>
            </a:r>
            <a:r>
              <a:rPr lang="en-US" err="1" smtClean="0"/>
              <a:t>Osnove</a:t>
            </a:r>
            <a:r>
              <a:rPr lang="en-US" smtClean="0"/>
              <a:t> 2</a:t>
            </a:r>
            <a:endParaRPr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1393825" y="4533900"/>
            <a:ext cx="7254875" cy="1042988"/>
          </a:xfrm>
        </p:spPr>
        <p:txBody>
          <a:bodyPr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smtClean="0"/>
              <a:t>NOVEMBAR </a:t>
            </a:r>
            <a:r>
              <a:rPr dirty="0" smtClean="0"/>
              <a:t>2018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30922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Najbitnije što treba imati na umu kod </a:t>
            </a:r>
            <a:r>
              <a:rPr b="1"/>
              <a:t>do while </a:t>
            </a:r>
            <a:r>
              <a:t>petlji jeste da se telo petlje izvršava makar jednom. Tek nakon prvog izvršavanja se proverava uslov petlje.</a:t>
            </a:r>
            <a:endParaRPr b="1"/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3113" y="2543175"/>
            <a:ext cx="4230687" cy="25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29936" y="160338"/>
            <a:ext cx="10962409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CIKLUSA</a:t>
            </a:r>
            <a:r>
              <a:rPr lang="sr-Latn-R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- Do-while </a:t>
            </a:r>
            <a:r>
              <a:rPr lang="en-US" dirty="0" err="1">
                <a:solidFill>
                  <a:srgbClr val="DF411C"/>
                </a:solidFill>
              </a:rPr>
              <a:t>petlja</a:t>
            </a:r>
            <a:endParaRPr lang="en-US" dirty="0">
              <a:solidFill>
                <a:srgbClr val="DF41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Petlja for se obično koristi kada je potrebno izvršiti telo petlje za sve vrednosti određene promenljive u nekom intervalu.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Opšti oblik naredbe </a:t>
            </a:r>
            <a:r>
              <a:rPr b="1"/>
              <a:t>for</a:t>
            </a:r>
            <a:r>
              <a:t> je:</a:t>
            </a:r>
          </a:p>
          <a:p>
            <a:pPr lvl="2" algn="l"/>
            <a:r>
              <a:rPr lang="en-US" i="1" smtClean="0"/>
              <a:t>for (inicijalizacija; logički deo; završnica){</a:t>
            </a:r>
          </a:p>
          <a:p>
            <a:pPr lvl="2" algn="l"/>
            <a:r>
              <a:rPr lang="en-US" i="1" smtClean="0"/>
              <a:t>	naredba1;</a:t>
            </a:r>
          </a:p>
          <a:p>
            <a:pPr lvl="2" algn="l"/>
            <a:r>
              <a:rPr lang="en-US" i="1" smtClean="0"/>
              <a:t>	...</a:t>
            </a:r>
          </a:p>
          <a:p>
            <a:pPr lvl="2" algn="l"/>
            <a:r>
              <a:rPr lang="en-US" i="1" smtClean="0"/>
              <a:t>	naredbaN;</a:t>
            </a:r>
          </a:p>
          <a:p>
            <a:pPr lvl="2" algn="l"/>
            <a:r>
              <a:rPr lang="en-US" i="1" smtClean="0"/>
              <a:t>}</a:t>
            </a:r>
          </a:p>
          <a:p>
            <a:pPr lvl="2" algn="l"/>
            <a:endParaRPr lang="en-US" i="1" smtClean="0"/>
          </a:p>
          <a:p>
            <a:pPr lvl="1" algn="l"/>
            <a:endParaRPr lang="en-US" i="1" smtClean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i="1">
                <a:solidFill>
                  <a:srgbClr val="FF0000"/>
                </a:solidFill>
              </a:rPr>
              <a:t>VIDETI PRIMER 2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i="1"/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i="1"/>
          </a:p>
        </p:txBody>
      </p:sp>
      <p:sp>
        <p:nvSpPr>
          <p:cNvPr id="38915" name="TextBox 2"/>
          <p:cNvSpPr txBox="1">
            <a:spLocks noChangeArrowheads="1"/>
          </p:cNvSpPr>
          <p:nvPr/>
        </p:nvSpPr>
        <p:spPr bwMode="auto">
          <a:xfrm>
            <a:off x="7500938" y="2035175"/>
            <a:ext cx="3754437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Isto, samo pomoću </a:t>
            </a:r>
            <a:r>
              <a:rPr lang="en-US" b="1"/>
              <a:t>while</a:t>
            </a:r>
            <a:r>
              <a:rPr lang="en-US"/>
              <a:t> petlje:</a:t>
            </a:r>
          </a:p>
          <a:p>
            <a:pPr lvl="1"/>
            <a:r>
              <a:rPr lang="en-US" sz="1600" i="1"/>
              <a:t>inicijalizacija;</a:t>
            </a:r>
          </a:p>
          <a:p>
            <a:pPr lvl="1"/>
            <a:r>
              <a:rPr lang="en-US" sz="1600" i="1"/>
              <a:t>while (logički-izraz) {</a:t>
            </a:r>
          </a:p>
          <a:p>
            <a:pPr lvl="1"/>
            <a:r>
              <a:rPr lang="en-US" sz="1600" i="1"/>
              <a:t>	naredba1;</a:t>
            </a:r>
          </a:p>
          <a:p>
            <a:pPr lvl="1"/>
            <a:r>
              <a:rPr lang="en-US" sz="1600" i="1"/>
              <a:t>	…</a:t>
            </a:r>
          </a:p>
          <a:p>
            <a:pPr lvl="1"/>
            <a:r>
              <a:rPr lang="en-US" sz="1600" i="1"/>
              <a:t>	naredbaN;</a:t>
            </a:r>
          </a:p>
          <a:p>
            <a:pPr lvl="1"/>
            <a:r>
              <a:rPr lang="en-US" sz="1600" i="1"/>
              <a:t>	završnica;</a:t>
            </a:r>
          </a:p>
          <a:p>
            <a:pPr lvl="1"/>
            <a:r>
              <a:rPr lang="en-US" sz="1600" i="1"/>
              <a:t>}</a:t>
            </a:r>
          </a:p>
        </p:txBody>
      </p:sp>
      <p:pic>
        <p:nvPicPr>
          <p:cNvPr id="3891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9838" y="3562350"/>
            <a:ext cx="3990975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0291762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CIKLUSA</a:t>
            </a:r>
            <a:r>
              <a:rPr lang="sr-Latn-R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- FOR </a:t>
            </a:r>
            <a:r>
              <a:rPr lang="en-US" dirty="0" err="1">
                <a:solidFill>
                  <a:srgbClr val="DF411C"/>
                </a:solidFill>
              </a:rPr>
              <a:t>petlja</a:t>
            </a:r>
            <a:endParaRPr lang="en-US" dirty="0">
              <a:solidFill>
                <a:srgbClr val="DF41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lang="en-US" dirty="0" smtClean="0"/>
              <a:t>For-each </a:t>
            </a:r>
            <a:r>
              <a:rPr lang="en-US" dirty="0" err="1" smtClean="0"/>
              <a:t>predstavlja</a:t>
            </a:r>
            <a:r>
              <a:rPr lang="en-US" dirty="0" smtClean="0"/>
              <a:t> </a:t>
            </a:r>
            <a:r>
              <a:rPr lang="en-US" dirty="0" err="1" smtClean="0"/>
              <a:t>pobolj</a:t>
            </a:r>
            <a:r>
              <a:rPr lang="sr-Latn-RS" dirty="0" smtClean="0"/>
              <a:t>šanu verziju for petlje i koristi se za rad sa kolekcijama</a:t>
            </a: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lang="en-US" dirty="0" err="1" smtClean="0"/>
              <a:t>Opšti</a:t>
            </a:r>
            <a:r>
              <a:rPr lang="en-US" dirty="0" smtClean="0"/>
              <a:t> </a:t>
            </a:r>
            <a:r>
              <a:rPr lang="en-US" dirty="0" err="1" smtClean="0"/>
              <a:t>oblik</a:t>
            </a:r>
            <a:r>
              <a:rPr lang="en-US" dirty="0" smtClean="0"/>
              <a:t> </a:t>
            </a:r>
            <a:r>
              <a:rPr lang="en-US" dirty="0" err="1" smtClean="0"/>
              <a:t>naredbe</a:t>
            </a:r>
            <a:r>
              <a:rPr lang="en-US" dirty="0" smtClean="0"/>
              <a:t> for-each je: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lang="en-US" dirty="0" smtClean="0"/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B050"/>
                </a:solidFill>
              </a:rPr>
              <a:t>	for (Type item : iterableCollection) { </a:t>
            </a:r>
            <a:endParaRPr lang="sr-Latn-RS" altLang="en-US" dirty="0" smtClean="0">
              <a:solidFill>
                <a:srgbClr val="00B050"/>
              </a:solidFill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r-Latn-RS" altLang="en-US" dirty="0">
                <a:solidFill>
                  <a:srgbClr val="00B050"/>
                </a:solidFill>
              </a:rPr>
              <a:t>	</a:t>
            </a:r>
            <a:r>
              <a:rPr lang="sr-Latn-RS" altLang="en-US" dirty="0" smtClean="0">
                <a:solidFill>
                  <a:srgbClr val="00B050"/>
                </a:solidFill>
              </a:rPr>
              <a:t>	</a:t>
            </a:r>
            <a:r>
              <a:rPr lang="en-US" altLang="en-US" dirty="0" smtClean="0">
                <a:solidFill>
                  <a:srgbClr val="00B050"/>
                </a:solidFill>
              </a:rPr>
              <a:t>// </a:t>
            </a:r>
            <a:r>
              <a:rPr lang="en-US" altLang="en-US" dirty="0">
                <a:solidFill>
                  <a:srgbClr val="00B050"/>
                </a:solidFill>
              </a:rPr>
              <a:t>Do something to item </a:t>
            </a:r>
            <a:endParaRPr lang="sr-Latn-RS" altLang="en-US" dirty="0" smtClean="0">
              <a:solidFill>
                <a:srgbClr val="00B050"/>
              </a:solidFill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sr-Latn-RS" altLang="en-US" dirty="0">
                <a:solidFill>
                  <a:srgbClr val="00B050"/>
                </a:solidFill>
              </a:rPr>
              <a:t>	</a:t>
            </a:r>
            <a:r>
              <a:rPr lang="en-US" altLang="en-US" dirty="0" smtClean="0">
                <a:solidFill>
                  <a:srgbClr val="00B050"/>
                </a:solidFill>
              </a:rPr>
              <a:t>} 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sr-Cyrl-RS" altLang="en-US" dirty="0" smtClean="0">
              <a:solidFill>
                <a:srgbClr val="00B050"/>
              </a:solidFill>
            </a:endParaRP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Primer</a:t>
            </a:r>
            <a:r>
              <a:rPr lang="en-US" altLang="en-US" dirty="0" smtClean="0"/>
              <a:t>:</a:t>
            </a: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 smtClean="0"/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B050"/>
                </a:solidFill>
              </a:rPr>
              <a:t>    </a:t>
            </a:r>
            <a:r>
              <a:rPr lang="en-US" dirty="0">
                <a:solidFill>
                  <a:srgbClr val="00B050"/>
                </a:solidFill>
              </a:rPr>
              <a:t>List&lt;String&gt; category = Arrays.</a:t>
            </a:r>
            <a:r>
              <a:rPr lang="en-US" i="1" dirty="0">
                <a:solidFill>
                  <a:srgbClr val="00B050"/>
                </a:solidFill>
              </a:rPr>
              <a:t>asList</a:t>
            </a:r>
            <a:r>
              <a:rPr lang="en-US" i="1" dirty="0" smtClean="0">
                <a:solidFill>
                  <a:srgbClr val="00B050"/>
                </a:solidFill>
              </a:rPr>
              <a:t>(“Everton</a:t>
            </a:r>
            <a:r>
              <a:rPr lang="en-US" i="1" dirty="0">
                <a:solidFill>
                  <a:srgbClr val="00B050"/>
                </a:solidFill>
              </a:rPr>
              <a:t>", </a:t>
            </a:r>
            <a:r>
              <a:rPr lang="en-US" i="1" dirty="0" smtClean="0">
                <a:solidFill>
                  <a:srgbClr val="00B050"/>
                </a:solidFill>
              </a:rPr>
              <a:t>“Liverpool</a:t>
            </a:r>
            <a:r>
              <a:rPr lang="en-US" i="1" dirty="0">
                <a:solidFill>
                  <a:srgbClr val="00B050"/>
                </a:solidFill>
              </a:rPr>
              <a:t>", </a:t>
            </a:r>
            <a:r>
              <a:rPr lang="en-US" i="1" dirty="0" smtClean="0">
                <a:solidFill>
                  <a:srgbClr val="00B050"/>
                </a:solidFill>
              </a:rPr>
              <a:t>“Swansea</a:t>
            </a:r>
            <a:r>
              <a:rPr lang="en-US" i="1" dirty="0">
                <a:solidFill>
                  <a:srgbClr val="00B050"/>
                </a:solidFill>
              </a:rPr>
              <a:t>", </a:t>
            </a:r>
            <a:r>
              <a:rPr lang="en-US" i="1" dirty="0" smtClean="0">
                <a:solidFill>
                  <a:srgbClr val="00B050"/>
                </a:solidFill>
              </a:rPr>
              <a:t>"Chelsea");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    for (String item : category) { </a:t>
            </a:r>
          </a:p>
          <a:p>
            <a:pPr lvl="2" algn="l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sz="1800" dirty="0" smtClean="0">
                <a:solidFill>
                  <a:srgbClr val="00B050"/>
                </a:solidFill>
              </a:rPr>
              <a:t>System.out.println(item</a:t>
            </a:r>
            <a:r>
              <a:rPr lang="en-US" sz="1800" dirty="0">
                <a:solidFill>
                  <a:srgbClr val="00B050"/>
                </a:solidFill>
              </a:rPr>
              <a:t>); </a:t>
            </a:r>
            <a:endParaRPr lang="en-US" sz="1800" dirty="0" smtClean="0">
              <a:solidFill>
                <a:srgbClr val="00B050"/>
              </a:solidFill>
            </a:endParaRPr>
          </a:p>
          <a:p>
            <a:pPr lvl="2" algn="l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B050"/>
                </a:solidFill>
                <a:ea typeface="Arial" charset="0"/>
                <a:cs typeface="Arial" charset="0"/>
              </a:rPr>
              <a:t>} </a:t>
            </a:r>
            <a:endParaRPr lang="en-US" altLang="en-US" sz="1800" dirty="0">
              <a:solidFill>
                <a:srgbClr val="00B050"/>
              </a:solidFill>
              <a:ea typeface="Arial" charset="0"/>
              <a:cs typeface="Arial" charset="0"/>
            </a:endParaRP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dirty="0" smtClean="0">
              <a:solidFill>
                <a:srgbClr val="00B050"/>
              </a:solidFill>
            </a:endParaRPr>
          </a:p>
          <a:p>
            <a:pPr lvl="2" algn="l"/>
            <a:endParaRPr lang="en-US" i="1" dirty="0" smtClean="0"/>
          </a:p>
          <a:p>
            <a:pPr lvl="1" algn="l"/>
            <a:endParaRPr lang="en-US" i="1" dirty="0" smtClean="0"/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i="1"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i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0291762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CIKLUSA</a:t>
            </a:r>
            <a:r>
              <a:rPr lang="sr-Latn-R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– FOR-EACH</a:t>
            </a:r>
            <a:endParaRPr lang="en-US" dirty="0">
              <a:solidFill>
                <a:srgbClr val="DF41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60338"/>
            <a:ext cx="10477643" cy="1025525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smtClean="0">
                <a:solidFill>
                  <a:srgbClr val="DF411C"/>
                </a:solidFill>
              </a:rPr>
              <a:t>KONTROLNE STRUKTURE </a:t>
            </a:r>
            <a:r>
              <a:rPr lang="en-US" dirty="0" smtClean="0">
                <a:solidFill>
                  <a:srgbClr val="DF411C"/>
                </a:solidFill>
              </a:rPr>
              <a:t>–</a:t>
            </a:r>
            <a:r>
              <a:rPr dirty="0" smtClean="0">
                <a:solidFill>
                  <a:srgbClr val="DF411C"/>
                </a:solidFill>
              </a:rPr>
              <a:t> NAREDBE Break/continue</a:t>
            </a:r>
            <a:endParaRPr dirty="0">
              <a:solidFill>
                <a:srgbClr val="DF411C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Naredba break se koristi za prekidanje petlje u sredini izvršavanja te petlje:</a:t>
            </a:r>
          </a:p>
          <a:p>
            <a:pPr lvl="2" algn="l"/>
            <a:r>
              <a:rPr lang="en-US" b="1" i="1" smtClean="0"/>
              <a:t>break</a:t>
            </a:r>
            <a:r>
              <a:rPr lang="en-US" i="1" smtClean="0"/>
              <a:t>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Izvršavanjem naredbe continue se samo preskače ostatak aktuelne iteracije petlje:</a:t>
            </a:r>
          </a:p>
          <a:p>
            <a:pPr lvl="2" algn="l"/>
            <a:r>
              <a:rPr lang="en-US" b="1" i="1" smtClean="0"/>
              <a:t>continue;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Efekat izvršavanja ovih naredbi:</a:t>
            </a:r>
            <a:r>
              <a:rPr b="1" i="1"/>
              <a:t>	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b="1" i="1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b="1" i="1"/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b="1" i="1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Kod </a:t>
            </a:r>
            <a:r>
              <a:rPr b="1"/>
              <a:t>ugneždenih</a:t>
            </a:r>
            <a:r>
              <a:t> petlji, pravilo je da naredbe break i continue utiču samo na prvu obuhvatajuću petlju. Ukoliko želimo da izađemo iz spoljašnje petlje, moramo da je označimo (stavimo labelu):</a:t>
            </a:r>
          </a:p>
          <a:p>
            <a:pPr lvl="2" algn="l"/>
            <a:r>
              <a:rPr lang="en-US" i="1" smtClean="0"/>
              <a:t>spolj_petlja: while (…) </a:t>
            </a:r>
          </a:p>
          <a:p>
            <a:pPr lvl="2" algn="l"/>
            <a:r>
              <a:rPr lang="en-US" i="1" smtClean="0"/>
              <a:t>	…</a:t>
            </a:r>
          </a:p>
          <a:p>
            <a:pPr lvl="3" indent="0" algn="l">
              <a:buFont typeface="Calibri" panose="020F0502020204030204" pitchFamily="34" charset="0"/>
              <a:buNone/>
            </a:pPr>
            <a:r>
              <a:rPr lang="en-US" b="1" i="1" smtClean="0"/>
              <a:t>break</a:t>
            </a:r>
            <a:r>
              <a:rPr lang="en-US" i="1" smtClean="0"/>
              <a:t> spolj_petlja; 	//negde duboko u nekoj unutrašnjoj petlji</a:t>
            </a:r>
          </a:p>
        </p:txBody>
      </p:sp>
      <p:pic>
        <p:nvPicPr>
          <p:cNvPr id="39939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4225" y="2438400"/>
            <a:ext cx="1870075" cy="189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0513" y="2438400"/>
            <a:ext cx="1895475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28113" y="2438400"/>
            <a:ext cx="18605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r-Latn-RS" dirty="0" smtClean="0"/>
              <a:t>Ugnježdene </a:t>
            </a:r>
            <a:r>
              <a:rPr lang="sr-Latn-RS" dirty="0"/>
              <a:t>petlje imaju široku primenu u programiranju kao npr. kod operacija sa matricama, kod sortiranja, kod algoritama sa stringovima, i drugih složenih problema</a:t>
            </a:r>
            <a:endParaRPr lang="en-US"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lang="sr-Latn-RS" dirty="0" smtClean="0"/>
              <a:t>Primer selection sort algoritma za sortiranje niza: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lang="en-US" altLang="en-US" sz="1800" dirty="0">
              <a:solidFill>
                <a:srgbClr val="00B050"/>
              </a:solidFill>
              <a:ea typeface="Arial" charset="0"/>
              <a:cs typeface="Arial" charset="0"/>
            </a:endParaRPr>
          </a:p>
          <a:p>
            <a:pPr marL="285750" lvl="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en-US" dirty="0" smtClean="0">
              <a:solidFill>
                <a:srgbClr val="00B050"/>
              </a:solidFill>
            </a:endParaRPr>
          </a:p>
          <a:p>
            <a:pPr lvl="2" algn="l"/>
            <a:endParaRPr lang="en-US" i="1" dirty="0" smtClean="0"/>
          </a:p>
          <a:p>
            <a:pPr lvl="1" algn="l"/>
            <a:endParaRPr lang="en-US" i="1" dirty="0" smtClean="0"/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i="1"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None/>
            </a:pPr>
            <a:endParaRPr i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03445" y="191510"/>
            <a:ext cx="10291762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CIKLUSA</a:t>
            </a:r>
            <a:r>
              <a:rPr lang="sr-Latn-R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– </a:t>
            </a:r>
            <a:r>
              <a:rPr lang="sr-Latn-RS" dirty="0" smtClean="0">
                <a:solidFill>
                  <a:srgbClr val="DF411C"/>
                </a:solidFill>
              </a:rPr>
              <a:t>UGNJEždene petlje</a:t>
            </a:r>
            <a:endParaRPr lang="en-US" dirty="0">
              <a:solidFill>
                <a:srgbClr val="DF411C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6182" y="2725504"/>
            <a:ext cx="915886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 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for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= 0;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&lt;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arr.length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- 1;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index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;</a:t>
            </a:r>
            <a:endParaRPr kumimoji="0" lang="sr-Latn-RS" altLang="en-US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for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j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+ 1; j &lt;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arr.length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j++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    if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[j] &lt;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[index])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        index = j;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smallerNumber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[index];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[index]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   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arr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]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smallerNumber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+mn-lt"/>
              </a:rPr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37775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736725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metodi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212387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Metodi u Javi su potprogrami koji obavljaju neki specifičan zadatak.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Definicija metoda se sastoji od </a:t>
            </a:r>
            <a:r>
              <a:rPr b="1"/>
              <a:t>zaglavlja</a:t>
            </a:r>
            <a:r>
              <a:t> i </a:t>
            </a:r>
            <a:r>
              <a:rPr b="1"/>
              <a:t>tela</a:t>
            </a:r>
            <a:r>
              <a:t> metoda. Telo predstavlja niz proizvoljnih naredbi izmežu vitičastih zagrada. Zaglavlje sadrži sve informacije neophodne za pozivanje metoda: </a:t>
            </a:r>
            <a:r>
              <a:rPr b="1"/>
              <a:t>ime</a:t>
            </a:r>
            <a:r>
              <a:t> metoda, tipovi i imena </a:t>
            </a:r>
            <a:r>
              <a:rPr b="1"/>
              <a:t>parametara</a:t>
            </a:r>
            <a:r>
              <a:t>, tip vrednosti koju metod vraća kao </a:t>
            </a:r>
            <a:r>
              <a:rPr b="1"/>
              <a:t>rezultat</a:t>
            </a:r>
            <a:r>
              <a:t>, dodatni </a:t>
            </a:r>
            <a:r>
              <a:rPr b="1"/>
              <a:t>modifikatori</a:t>
            </a:r>
            <a:r>
              <a:t>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Opšti oblik definicije metoda u Javi je:</a:t>
            </a:r>
          </a:p>
          <a:p>
            <a:pPr lvl="2" algn="l"/>
            <a:r>
              <a:rPr lang="en-US" i="1" smtClean="0"/>
              <a:t>modifikatori tipRezultata imeMetoda(listaParametara) {</a:t>
            </a:r>
          </a:p>
          <a:p>
            <a:pPr lvl="2" algn="l"/>
            <a:r>
              <a:rPr lang="en-US" i="1" smtClean="0"/>
              <a:t>	naredba1;</a:t>
            </a:r>
          </a:p>
          <a:p>
            <a:pPr lvl="2" algn="l"/>
            <a:r>
              <a:rPr lang="en-US" i="1" smtClean="0"/>
              <a:t>	...</a:t>
            </a:r>
          </a:p>
          <a:p>
            <a:pPr lvl="2" algn="l"/>
            <a:r>
              <a:rPr lang="en-US" i="1" smtClean="0"/>
              <a:t>	naredbaN;</a:t>
            </a:r>
          </a:p>
          <a:p>
            <a:pPr lvl="2" algn="l"/>
            <a:r>
              <a:rPr lang="en-US" i="1" smtClean="0"/>
              <a:t>}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Primer, definicija glavnog metoda main():</a:t>
            </a:r>
          </a:p>
          <a:p>
            <a:pPr lvl="2" algn="l"/>
            <a:r>
              <a:rPr lang="en-US" i="1" smtClean="0"/>
              <a:t>public static void main (String[] args) { 	// Zaglavlje metoda, void umesto tipa rezultata</a:t>
            </a:r>
          </a:p>
          <a:p>
            <a:pPr lvl="2" algn="l"/>
            <a:r>
              <a:rPr lang="en-US" i="1" smtClean="0"/>
              <a:t>	// Telo metoda</a:t>
            </a:r>
          </a:p>
          <a:p>
            <a:pPr lvl="2" algn="l"/>
            <a:r>
              <a:rPr lang="en-US" i="1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736725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metodi</a:t>
            </a:r>
            <a:endParaRPr lang="en-US">
              <a:solidFill>
                <a:srgbClr val="DF411C"/>
              </a:solidFill>
            </a:endParaRPr>
          </a:p>
        </p:txBody>
      </p:sp>
      <p:pic>
        <p:nvPicPr>
          <p:cNvPr id="43010" name="Picture 2" descr="Ð ÐµÐ·ÑÐ»ÑÐ°Ñ ÑÐ»Ð¸ÐºÐ° Ð·Ð° java method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3138" y="2222500"/>
            <a:ext cx="4694237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736725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metodi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45058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212387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Primer:</a:t>
            </a:r>
          </a:p>
          <a:p>
            <a:pPr lvl="2" algn="l"/>
            <a:r>
              <a:rPr lang="en-US" i="1" smtClean="0"/>
              <a:t>int nacrtaj2DSliku(int n, int m, String naslov) {</a:t>
            </a:r>
          </a:p>
          <a:p>
            <a:pPr lvl="2" algn="l"/>
            <a:r>
              <a:rPr lang="en-US" i="1" smtClean="0"/>
              <a:t>    .</a:t>
            </a:r>
          </a:p>
          <a:p>
            <a:pPr lvl="2" algn="l"/>
            <a:r>
              <a:rPr lang="en-US" i="1" smtClean="0"/>
              <a:t>    . // telo metoda</a:t>
            </a:r>
          </a:p>
          <a:p>
            <a:pPr lvl="2" algn="l"/>
            <a:r>
              <a:rPr lang="en-US" i="1" smtClean="0"/>
              <a:t>    .</a:t>
            </a:r>
          </a:p>
          <a:p>
            <a:pPr lvl="2" algn="l"/>
            <a:r>
              <a:rPr lang="en-US" i="1" smtClean="0"/>
              <a:t>}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b="1"/>
              <a:t>Pozivanje</a:t>
            </a:r>
            <a:r>
              <a:t> metoda: </a:t>
            </a:r>
          </a:p>
          <a:p>
            <a:pPr lvl="2" algn="l"/>
            <a:r>
              <a:rPr lang="en-US" i="1" smtClean="0"/>
              <a:t>nacrtaj2DSliku(100, 200, “Moja slika”);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Definicijom metoda se uspostavlja njegovo postojanje i određuje kako on radi.Tek pozivom metoda se na tom mestu izvršava niz naredbi u telu metoda. Da bi poziv bio ispravan mora se voditi računa o imenu metoda, broju i tipovima parametara, tipu rezultata koji se vraća.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Pozivi metoda koji vraćaju jednu vrednost se navode tamo gde je ta vrednost potrebna u programu (na desnoj strani znaka jednakosti, kao argument poziva drugog metoda, unutar nekog složenijeg izraza...)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Naredba povratka:   </a:t>
            </a:r>
            <a:r>
              <a:rPr b="1" i="1"/>
              <a:t>return </a:t>
            </a:r>
            <a:r>
              <a:rPr i="1"/>
              <a:t>izraz;   //Izraz se mora slagati sa tipom rezultata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736725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metodi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212387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Primer:</a:t>
            </a:r>
          </a:p>
          <a:p>
            <a:pPr lvl="2" algn="l"/>
            <a:r>
              <a:rPr lang="en-US" b="1" i="1" smtClean="0"/>
              <a:t>double</a:t>
            </a:r>
            <a:r>
              <a:rPr lang="en-US" i="1" smtClean="0"/>
              <a:t> obim(double a, double b) {</a:t>
            </a:r>
          </a:p>
          <a:p>
            <a:pPr lvl="2" algn="l"/>
            <a:r>
              <a:rPr lang="en-US" i="1" smtClean="0"/>
              <a:t>    double c = Math.sqrt(a*a + b*b);</a:t>
            </a:r>
          </a:p>
          <a:p>
            <a:pPr lvl="2" algn="l"/>
            <a:r>
              <a:rPr lang="en-US" i="1" smtClean="0"/>
              <a:t>    </a:t>
            </a:r>
            <a:r>
              <a:rPr lang="en-US" b="1" i="1" smtClean="0"/>
              <a:t>return</a:t>
            </a:r>
            <a:r>
              <a:rPr lang="en-US" i="1" smtClean="0"/>
              <a:t> a + b + c;</a:t>
            </a:r>
          </a:p>
          <a:p>
            <a:pPr lvl="2" algn="l"/>
            <a:r>
              <a:rPr lang="en-US" i="1" smtClean="0"/>
              <a:t>}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Naredba return ima dve funkcije: vraćanje vrednosti izraza izraza koji stoji posle ključne reči return i prekid izvršenja pozvanog metoda.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Deo koda sa pozivom metoda:</a:t>
            </a:r>
          </a:p>
          <a:p>
            <a:pPr lvl="2" algn="l"/>
            <a:r>
              <a:rPr lang="en-US" i="1" smtClean="0"/>
              <a:t>double k1 = 3, k2 = 4;  //vrednosti kateta trougla</a:t>
            </a:r>
          </a:p>
          <a:p>
            <a:pPr lvl="2" algn="l"/>
            <a:r>
              <a:rPr lang="en-US" i="1" smtClean="0"/>
              <a:t>double O = obim(k1, k2);  //poziv metoda obim()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Posle izvršavanja poziva metoda obim(), nastavlja se izvršavanje naredbe dodele, odnosno izračunata vrednost 12 se dodeljuje promenljivoj O.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i="1">
                <a:solidFill>
                  <a:srgbClr val="FF0000"/>
                </a:solidFill>
              </a:rPr>
              <a:t>VIDETI PRIMER3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8930264" cy="10255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OBLAST VA</a:t>
            </a:r>
            <a:r>
              <a:rPr lang="en-U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ŽENJA</a:t>
            </a:r>
            <a:r>
              <a:rPr lang="sr-Latn-R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 PROMENLJIVIH</a:t>
            </a:r>
            <a:r>
              <a:rPr lang="en-U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 (</a:t>
            </a:r>
            <a:r>
              <a:rPr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SCOPE</a:t>
            </a:r>
            <a:r>
              <a:rPr lang="en-U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)</a:t>
            </a:r>
            <a:endParaRPr cap="none" dirty="0" smtClean="0">
              <a:solidFill>
                <a:srgbClr val="DF411C"/>
              </a:solidFill>
              <a:latin typeface="Arial Narrow" pitchFamily="34" charset="0"/>
              <a:ea typeface="Arial Narrow" pitchFamily="34" charset="0"/>
              <a:cs typeface="Arial Narrow" pitchFamily="34" charset="0"/>
            </a:endParaRPr>
          </a:p>
        </p:txBody>
      </p:sp>
      <p:sp>
        <p:nvSpPr>
          <p:cNvPr id="49154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Svaka promenljiva ima svoj “životni vek” u memoriji izvršavanja programa. On počinje deklaracijom promenljive i završava se dealociranjem te promenljive, a taj trenutak zavisi od vrste promenljive. U telu metoda se mogu pojaviti:</a:t>
            </a:r>
          </a:p>
          <a:p>
            <a:pPr marL="1200150" lvl="2" indent="-285750" algn="l">
              <a:buFontTx/>
              <a:buChar char="•"/>
            </a:pPr>
            <a:r>
              <a:rPr lang="en-US" sz="1800" b="1" smtClean="0"/>
              <a:t>lokalne promenljive </a:t>
            </a:r>
            <a:r>
              <a:rPr lang="en-US" sz="1800" smtClean="0"/>
              <a:t>(deklarisane unutar nekog bloka) – dealociraju se čim se završi poslednja naredba bloka (metoda, petlje…) u kojem su deklarisane. Mora im se eksplicitno dodeliti vrednost pre nego što se koriste, jer na početku nemaju nikakvu vrednost.</a:t>
            </a:r>
          </a:p>
          <a:p>
            <a:pPr marL="1200150" lvl="2" indent="-285750" algn="l">
              <a:buFontTx/>
              <a:buChar char="•"/>
            </a:pPr>
            <a:r>
              <a:rPr lang="en-US" sz="1800" b="1" smtClean="0"/>
              <a:t>parametri metoda </a:t>
            </a:r>
            <a:r>
              <a:rPr lang="en-US" sz="1800" smtClean="0"/>
              <a:t>(konceptualno imaju istu ulogu kao lokalne promenljive)</a:t>
            </a:r>
            <a:r>
              <a:rPr lang="en-US" sz="1800" b="1" smtClean="0"/>
              <a:t> </a:t>
            </a:r>
            <a:r>
              <a:rPr lang="en-US" sz="1800" smtClean="0"/>
              <a:t>– alociraju se u momentu poziva metoda i dealociraju u momentu završetka metoda. Inicijalizuju se vrednostima argumenata iz poziva metoda.</a:t>
            </a:r>
          </a:p>
          <a:p>
            <a:pPr marL="1200150" lvl="2" indent="-285750" algn="l">
              <a:buFontTx/>
              <a:buChar char="•"/>
            </a:pPr>
            <a:r>
              <a:rPr lang="en-US" sz="1800" b="1" smtClean="0"/>
              <a:t>globalne promenljive</a:t>
            </a:r>
            <a:r>
              <a:rPr lang="en-US" sz="1800" smtClean="0"/>
              <a:t> – nezavisne su od metoda te klase i uvek postoje dok se metodi te klase izvršavaju. Svi metodi neke klase dele globalne promenljive te klase. Automatski se inicijalizuju unapred definisanim vrednostima: za brojeve – vrednost 0, za logičke promenljive je false, za znakovne promenljive to je Unicode znak ‘\u0000’, za objektne vrednosti to je null.</a:t>
            </a:r>
            <a:endParaRPr 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rgbClr val="DF411C"/>
                </a:solidFill>
              </a:rPr>
              <a:t>SA PRO</a:t>
            </a:r>
            <a:r>
              <a:rPr lang="sr-Latn-RS" smtClean="0">
                <a:solidFill>
                  <a:srgbClr val="DF411C"/>
                </a:solidFill>
              </a:rPr>
              <a:t>ŠLOG PREDAVANJA ...</a:t>
            </a:r>
            <a:endParaRPr lang="en-US">
              <a:solidFill>
                <a:srgbClr val="DF411C"/>
              </a:solidFill>
            </a:endParaRPr>
          </a:p>
        </p:txBody>
      </p:sp>
      <p:pic>
        <p:nvPicPr>
          <p:cNvPr id="27650" name="Picture 2" descr="Ð ÐµÐ·ÑÐ»ÑÐ°Ñ ÑÐ»Ð¸ÐºÐ° Ð·Ð° java programming langu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8063" y="1754188"/>
            <a:ext cx="5157787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9699192" cy="10255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OBLAST VA</a:t>
            </a:r>
            <a:r>
              <a:rPr lang="en-U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ŽENJA</a:t>
            </a:r>
            <a:r>
              <a:rPr lang="sr-Latn-R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 PROMENLJIVIH</a:t>
            </a:r>
            <a:r>
              <a:rPr lang="en-U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 (</a:t>
            </a:r>
            <a:r>
              <a:rPr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SCOPE</a:t>
            </a:r>
            <a:r>
              <a:rPr lang="en-US" cap="none" dirty="0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)</a:t>
            </a:r>
            <a:endParaRPr cap="none" dirty="0" smtClean="0">
              <a:solidFill>
                <a:srgbClr val="DF411C"/>
              </a:solidFill>
              <a:latin typeface="Arial Narrow" pitchFamily="34" charset="0"/>
              <a:ea typeface="Arial Narrow" pitchFamily="34" charset="0"/>
              <a:cs typeface="Arial Narrow" pitchFamily="34" charset="0"/>
            </a:endParaRPr>
          </a:p>
        </p:txBody>
      </p:sp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777875" y="1404938"/>
            <a:ext cx="10550525" cy="280035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solidFill>
                  <a:srgbClr val="00B050"/>
                </a:solidFill>
              </a:rPr>
              <a:t>Class Igra {</a:t>
            </a:r>
          </a:p>
          <a:p>
            <a:r>
              <a:rPr lang="en-US" sz="1600" i="1">
                <a:solidFill>
                  <a:srgbClr val="00B050"/>
                </a:solidFill>
              </a:rPr>
              <a:t>    static String pobednik; // globalna promenljiva sa zaklonjenim imenom</a:t>
            </a:r>
          </a:p>
          <a:p>
            <a:r>
              <a:rPr lang="en-US" sz="1600" i="1">
                <a:solidFill>
                  <a:srgbClr val="00B050"/>
                </a:solidFill>
              </a:rPr>
              <a:t>    static void odigrajIgru() {</a:t>
            </a:r>
          </a:p>
          <a:p>
            <a:r>
              <a:rPr lang="en-US" sz="1600" i="1">
                <a:solidFill>
                  <a:srgbClr val="00B050"/>
                </a:solidFill>
              </a:rPr>
              <a:t>        String pobednik;      /* lokalna promenljiva koja zaklanja globalnu, sa Igra.pobednik se ipak može 		           	           pristupati i globalnoj promenljivoj pobednik */</a:t>
            </a:r>
          </a:p>
          <a:p>
            <a:r>
              <a:rPr lang="en-US" sz="1600" i="1">
                <a:solidFill>
                  <a:srgbClr val="00B050"/>
                </a:solidFill>
              </a:rPr>
              <a:t>        …</a:t>
            </a:r>
          </a:p>
          <a:p>
            <a:r>
              <a:rPr lang="en-US" sz="1600" i="1">
                <a:solidFill>
                  <a:srgbClr val="00B050"/>
                </a:solidFill>
              </a:rPr>
              <a:t>        // ostale naredbe metoda …</a:t>
            </a:r>
          </a:p>
          <a:p>
            <a:r>
              <a:rPr lang="en-US" sz="1600" i="1">
                <a:solidFill>
                  <a:srgbClr val="00B050"/>
                </a:solidFill>
              </a:rPr>
              <a:t>        …</a:t>
            </a:r>
          </a:p>
          <a:p>
            <a:r>
              <a:rPr lang="en-US" sz="1600" i="1">
                <a:solidFill>
                  <a:srgbClr val="00B050"/>
                </a:solidFill>
              </a:rPr>
              <a:t>    }</a:t>
            </a:r>
          </a:p>
          <a:p>
            <a:r>
              <a:rPr lang="en-US" sz="1600" i="1">
                <a:solidFill>
                  <a:srgbClr val="00B050"/>
                </a:solidFill>
              </a:rPr>
              <a:t>    …</a:t>
            </a:r>
          </a:p>
          <a:p>
            <a:r>
              <a:rPr lang="en-US" sz="1600" i="1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0179" name="TextBox 7"/>
          <p:cNvSpPr txBox="1">
            <a:spLocks noChangeArrowheads="1"/>
          </p:cNvSpPr>
          <p:nvPr/>
        </p:nvSpPr>
        <p:spPr bwMode="auto">
          <a:xfrm>
            <a:off x="804863" y="4424363"/>
            <a:ext cx="10494962" cy="157003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>
                <a:solidFill>
                  <a:srgbClr val="00B050"/>
                </a:solidFill>
              </a:rPr>
              <a:t>for (int i = 0; i &lt; n; i++) {</a:t>
            </a:r>
          </a:p>
          <a:p>
            <a:r>
              <a:rPr lang="en-US" sz="1600" i="1">
                <a:solidFill>
                  <a:srgbClr val="00B050"/>
                </a:solidFill>
              </a:rPr>
              <a:t>    …</a:t>
            </a:r>
          </a:p>
          <a:p>
            <a:r>
              <a:rPr lang="en-US" sz="1600" i="1">
                <a:solidFill>
                  <a:srgbClr val="00B050"/>
                </a:solidFill>
              </a:rPr>
              <a:t>    // telo petlje</a:t>
            </a:r>
          </a:p>
          <a:p>
            <a:r>
              <a:rPr lang="en-US" sz="1600" i="1">
                <a:solidFill>
                  <a:srgbClr val="00B050"/>
                </a:solidFill>
              </a:rPr>
              <a:t>    …</a:t>
            </a:r>
          </a:p>
          <a:p>
            <a:r>
              <a:rPr lang="en-US" sz="1600" i="1">
                <a:solidFill>
                  <a:srgbClr val="00B050"/>
                </a:solidFill>
              </a:rPr>
              <a:t>}</a:t>
            </a:r>
          </a:p>
          <a:p>
            <a:r>
              <a:rPr lang="en-US" sz="1600" i="1">
                <a:solidFill>
                  <a:srgbClr val="00B050"/>
                </a:solidFill>
              </a:rPr>
              <a:t>int a = i +5; // GREŠKA – promenljiva “i” nije u oblasti važenja (važi samo u for petlji)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2279650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nizovi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51202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528300" cy="4713288"/>
          </a:xfrm>
        </p:spPr>
        <p:txBody>
          <a:bodyPr/>
          <a:lstStyle/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b="1"/>
              <a:t>Niz</a:t>
            </a:r>
            <a:r>
              <a:t> je struktura podataka koja predstavlja numerisan niz promenljivih </a:t>
            </a:r>
            <a:r>
              <a:rPr b="1"/>
              <a:t>istog tipa</a:t>
            </a:r>
            <a:r>
              <a:t>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Pojedinačne promenljive u nizu se nazivaju </a:t>
            </a:r>
            <a:r>
              <a:rPr b="1"/>
              <a:t>elementi </a:t>
            </a:r>
            <a:r>
              <a:t>niza, a njihov redni broj u nizu se naziva </a:t>
            </a:r>
            <a:r>
              <a:rPr b="1"/>
              <a:t>indeks</a:t>
            </a:r>
            <a:r>
              <a:t>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Ukupan broj elemenata niza se naziva </a:t>
            </a:r>
            <a:r>
              <a:rPr b="1"/>
              <a:t>dužina</a:t>
            </a:r>
            <a:r>
              <a:t> niza.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Numeracija elemenata niza u Javi počinje od </a:t>
            </a:r>
            <a:r>
              <a:rPr b="1"/>
              <a:t>nule</a:t>
            </a:r>
            <a:r>
              <a:t>. Ako je n dužina niza, indeks nekog elementa može biti u intervalu od 0 do n-1.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Niz elemenata se u programu predstavlja jednom promenljivom specijalnog, nizovnog tipa. Ova promenljiva se često naziva “niz”, mada je preciznije reći “promenljiva koja ukazuje na niz elemenata”.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Za označavanje nekog elementa niza koristi se ime promenljive niza i indeksa odgovarajućeg elementa u uglastim zagradama.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Primer: niz a dužine 100</a:t>
            </a: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5600" y="4697413"/>
            <a:ext cx="4841875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2279650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nizovi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528300" cy="4713288"/>
          </a:xfrm>
        </p:spPr>
        <p:txBody>
          <a:bodyPr/>
          <a:lstStyle/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Definisanje nizova: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sz="1800" i="1" smtClean="0"/>
              <a:t>int[ ] a; // </a:t>
            </a:r>
            <a:r>
              <a:rPr lang="en-US" sz="1800" smtClean="0"/>
              <a:t>promenljiva</a:t>
            </a:r>
            <a:r>
              <a:rPr lang="en-US" sz="1800" i="1" smtClean="0"/>
              <a:t> a predstavlja niz baznog tipa int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S obzirom da su nizovi u Javi klasnog tipa, objekat niza se konstruiše operatorom new (biće više reči o tome kasnije):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a = new int [100];  // 100 predstavlja broj elemenata niza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Jednom određena dužina niza ne može se više menjati!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Svaki niz u Javi, automatski sadrži jedno polje </a:t>
            </a:r>
            <a:r>
              <a:rPr b="1"/>
              <a:t>length </a:t>
            </a:r>
            <a:r>
              <a:t/>
            </a:r>
            <a:br/>
            <a:r>
              <a:t>u kojem se nalazi dužina niza. (u ovom slučaju niza a, polje</a:t>
            </a:r>
            <a:br/>
            <a:r>
              <a:t>length će imati vrednost 100)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b="1"/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Ukoliko se eksplicitno ne navedu u definiciji, elementi niza će na početku imati podrazumevane vrednosti (0 za brojeve, null za složene tipove...).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Eksplicitno zadavanje početnih vrednosti: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int [ ] a = new int [ ] {1, 2, 4, 8, 16, 32, 64, 128};   // a[0] dobija vrednost 1, a[1] dobija vrednost 2…</a:t>
            </a: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8838" y="2989263"/>
            <a:ext cx="3914775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2279650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>
                <a:solidFill>
                  <a:srgbClr val="DF411C"/>
                </a:solidFill>
              </a:rPr>
              <a:t>nizovi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528300" cy="4713288"/>
          </a:xfrm>
        </p:spPr>
        <p:txBody>
          <a:bodyPr/>
          <a:lstStyle/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Praktični primer saradnje for petlje i niza: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sz="1800" i="1" smtClean="0"/>
              <a:t>for (int i = 0; i &lt; a.length ; i++)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sz="1800" i="1" smtClean="0"/>
              <a:t>    System.out.println(a[i]); 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sz="2000"/>
              <a:t>Telo ove petlje se sastoji samo od jedne naredbe kojom se prikazuje i-ti element niza a. U prvoj iteraciji se prikazuje vrednost elementa a[0], u drugoj vrednost elementa a[1]…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sz="2000"/>
              <a:t>Poslednja iteraciju ispisuje vrednost elementa a[99] (ako je veličina niza 100). Nakon toga će i uvećanjem za 1 dobiti vrednost 100 i više neće biti ispunjen  uslov i&lt;a.length (100 &lt; 100 je false). Time se prekida izvršenje petlje i prikazivanje vrednosti tačno svih elemenata niza a. 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sz="2000"/>
              <a:t>Potencijalne greške u radu sa nizovima: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1800" smtClean="0"/>
              <a:t>Promenljiva a tipa niza je null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1800" smtClean="0"/>
              <a:t>Pokušaj pristupa elementu niza van dozvoljenih granica indeksa niza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sz="2000" i="1"/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sz="2000" i="1"/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sz="2000" i="1">
                <a:solidFill>
                  <a:srgbClr val="FF0000"/>
                </a:solidFill>
              </a:rPr>
              <a:t>VIDETI PRIMER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5637212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 smtClean="0">
                <a:solidFill>
                  <a:srgbClr val="DF411C"/>
                </a:solidFill>
              </a:rPr>
              <a:t>Nizovi</a:t>
            </a:r>
            <a:r>
              <a:rPr lang="sr-Latn-RS" smtClean="0">
                <a:solidFill>
                  <a:srgbClr val="DF411C"/>
                </a:solidFill>
              </a:rPr>
              <a:t> – klasa Arrays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55298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528300" cy="4713288"/>
          </a:xfrm>
        </p:spPr>
        <p:txBody>
          <a:bodyPr/>
          <a:lstStyle/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Radi lakšeg rada sa nizovima, u Javi se može koristiti standardna klasa </a:t>
            </a:r>
            <a:r>
              <a:rPr b="1"/>
              <a:t>Arrays</a:t>
            </a:r>
            <a:r>
              <a:t> iz paketa java.util.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Ona sadrži neke metode koje obezbeđuju korisne operacije nad nizovima čiji je bazni tip jedan od primitivnih tipova.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Neke od metoda: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String toString(tip[] a) </a:t>
            </a:r>
            <a:r>
              <a:rPr lang="en-US" smtClean="0"/>
              <a:t>– vraća se reprezentacija niza a u obliku stringa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tip[] copyOf (tip[] a, int n) </a:t>
            </a:r>
            <a:r>
              <a:rPr lang="en-US" smtClean="0"/>
              <a:t>– vraća se nova kopija niza a koja se sastoji od prvih n njegovih elemenata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tip[] copyOfRange(tip[] a, int I, int j) </a:t>
            </a:r>
            <a:r>
              <a:rPr lang="en-US" smtClean="0"/>
              <a:t>– vraća se nova kopija niza a od indeksa i do indeksa j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void sort(tip[] a) </a:t>
            </a:r>
            <a:r>
              <a:rPr lang="en-US" smtClean="0"/>
              <a:t>– sortira se niz a u rastućem redosledu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int binarySearch(tip[] a, tip v) </a:t>
            </a:r>
            <a:r>
              <a:rPr lang="en-US" smtClean="0"/>
              <a:t>– pronalazi se data vrednost v u sortiranom nizu a korišćenjem binarne 				 pretrage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void fill(tip[] a, tip v) </a:t>
            </a:r>
            <a:r>
              <a:rPr lang="en-US" smtClean="0"/>
              <a:t>– dodeljuje se svim elementima niza a vrednost v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/>
              <a:t>boolean equals(tip[] a, tip[] b) </a:t>
            </a:r>
            <a:r>
              <a:rPr lang="en-US" smtClean="0"/>
              <a:t>– vraća se vrednost true ukoliko nizovi a i b imaju istu dužinu i jednake odgovarajuće elemente, inače se vraća false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8742362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err="1" smtClean="0">
                <a:solidFill>
                  <a:srgbClr val="DF411C"/>
                </a:solidFill>
              </a:rPr>
              <a:t>Nizovi</a:t>
            </a:r>
            <a:r>
              <a:rPr lang="sr-Latn-RS" smtClean="0">
                <a:solidFill>
                  <a:srgbClr val="DF411C"/>
                </a:solidFill>
              </a:rPr>
              <a:t> – primer sa for-each petljom</a:t>
            </a:r>
            <a:endParaRPr lang="en-US">
              <a:solidFill>
                <a:srgbClr val="DF411C"/>
              </a:solidFill>
            </a:endParaRPr>
          </a:p>
        </p:txBody>
      </p:sp>
      <p:sp>
        <p:nvSpPr>
          <p:cNvPr id="56322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528300" cy="4713288"/>
          </a:xfrm>
        </p:spPr>
        <p:txBody>
          <a:bodyPr/>
          <a:lstStyle/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Drugačiji oblik for petlje kojom se omogućuje lakši rad sa </a:t>
            </a:r>
            <a:r>
              <a:rPr b="1"/>
              <a:t>svim </a:t>
            </a:r>
            <a:r>
              <a:t>elementima nekog niza. Ta petlja se popularno zove for-each petlja, iako se reč each ne pojavljuje u zapisu.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Opšti oblik for-each petlje, gde je niz tipa bazni-tip: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endParaRPr lang="en-US" i="1" smtClean="0">
              <a:solidFill>
                <a:srgbClr val="00B050"/>
              </a:solidFill>
            </a:endParaRP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for (bazni-tip elem: niz) {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    .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    . // obrada aktuelnog elementa elem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    .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}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</a:pPr>
            <a:endParaRPr lang="en-US" i="1" smtClean="0"/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t>Primer – sabiranje svih pozitivnih elemenata niza a tipa double[]:</a:t>
            </a: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/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double zbir = 0;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for (double e: a) {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    if (e &gt; 0)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        zbir = zbir +e;</a:t>
            </a:r>
          </a:p>
          <a:p>
            <a:pPr lvl="2" algn="l">
              <a:lnSpc>
                <a:spcPct val="100000"/>
              </a:lnSpc>
              <a:spcBef>
                <a:spcPct val="0"/>
              </a:spcBef>
            </a:pPr>
            <a:r>
              <a:rPr lang="en-US" i="1" smtClean="0">
                <a:solidFill>
                  <a:srgbClr val="00B050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8742362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DF411C"/>
                </a:solidFill>
              </a:rPr>
              <a:t>Nizovi</a:t>
            </a:r>
            <a:r>
              <a:rPr lang="sr-Latn-RS" dirty="0" smtClean="0">
                <a:solidFill>
                  <a:srgbClr val="DF411C"/>
                </a:solidFill>
              </a:rPr>
              <a:t> – VIŠE DIMENzija</a:t>
            </a:r>
            <a:endParaRPr lang="en-US" dirty="0">
              <a:solidFill>
                <a:srgbClr val="DF411C"/>
              </a:solidFill>
            </a:endParaRPr>
          </a:p>
        </p:txBody>
      </p:sp>
      <p:sp>
        <p:nvSpPr>
          <p:cNvPr id="56322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528300" cy="4713288"/>
          </a:xfrm>
        </p:spPr>
        <p:txBody>
          <a:bodyPr/>
          <a:lstStyle/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 smtClean="0"/>
              <a:t>Nizovi sa vi</a:t>
            </a:r>
            <a:r>
              <a:rPr lang="sr-Latn-RS" dirty="0" smtClean="0"/>
              <a:t>še od jedne dimenzije se nazivaju višedimenzioni, npr. 2D, 3D itd. 2D se najčešće koriste, npr. za matrice, prikaz neke tabele, ekrana, terena, šahovske table itd.</a:t>
            </a:r>
            <a:endParaRPr lang="en-US" dirty="0" smtClean="0"/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i="1" dirty="0" smtClean="0">
              <a:solidFill>
                <a:srgbClr val="00B050"/>
              </a:solidFill>
            </a:endParaRP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i="1" dirty="0">
              <a:solidFill>
                <a:srgbClr val="00B050"/>
              </a:solidFill>
            </a:endParaRP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sr-Latn-RS" i="1" dirty="0" smtClean="0">
              <a:solidFill>
                <a:srgbClr val="00B050"/>
              </a:solidFill>
            </a:endParaRPr>
          </a:p>
          <a:p>
            <a:pPr marL="285750" indent="-285750"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i="1" dirty="0" smtClean="0">
              <a:solidFill>
                <a:srgbClr val="00B05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58838" y="2351632"/>
            <a:ext cx="10171975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// initializing two dimensional array as literal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[][] names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{ 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anose="020B0609020204030204" pitchFamily="49" charset="0"/>
              </a:rPr>
              <a:t>Sam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anose="020B0609020204030204" pitchFamily="49" charset="0"/>
              </a:rPr>
              <a:t>Smith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}, 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anose="020B0609020204030204" pitchFamily="49" charset="0"/>
              </a:rPr>
              <a:t>Robert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69186"/>
                </a:solidFill>
                <a:effectLst/>
                <a:latin typeface="Consolas" panose="020B0609020204030204" pitchFamily="49" charset="0"/>
              </a:rPr>
              <a:t>Delgro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}, 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anose="020B0609020204030204" pitchFamily="49" charset="0"/>
              </a:rPr>
              <a:t>James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69186"/>
                </a:solidFill>
                <a:effectLst/>
                <a:latin typeface="Consolas" panose="020B0609020204030204" pitchFamily="49" charset="0"/>
              </a:rPr>
              <a:t>Gosling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6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}, 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// how to initialize two dimensional array in Java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// using for loop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[][] board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586E75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board[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length;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586E75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586E75"/>
                </a:solidFill>
                <a:latin typeface="Consolas" panose="020B0609020204030204" pitchFamily="49" charset="0"/>
              </a:rPr>
              <a:t>	</a:t>
            </a:r>
            <a:r>
              <a:rPr lang="en-US" altLang="en-US" dirty="0" smtClean="0">
                <a:solidFill>
                  <a:srgbClr val="586E75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board[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][j]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j;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38" y="173038"/>
            <a:ext cx="8742362" cy="10271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sr-Latn-RS" dirty="0" smtClean="0">
                <a:solidFill>
                  <a:srgbClr val="DF411C"/>
                </a:solidFill>
              </a:rPr>
              <a:t>PRIMER: METODi + nizovi + petlje</a:t>
            </a:r>
            <a:endParaRPr lang="en-US" dirty="0">
              <a:solidFill>
                <a:srgbClr val="DF411C"/>
              </a:solidFill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idx="22"/>
          </p:nvPr>
        </p:nvSpPr>
        <p:spPr bwMode="auto">
          <a:xfrm>
            <a:off x="858837" y="1244165"/>
            <a:ext cx="694473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MySelectionSort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{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public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doSelectionSort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){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for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0;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arr.length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- 1;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++){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 =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for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 =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+ 1; j &lt;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arr.length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j++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    if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[j] &lt;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[index]) 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        index = j;    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smallerNumber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[index];  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[index] =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 =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smallerNumber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}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return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}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public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void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main(String a[]){       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 arr1 = {10,34,2,56,7,67,88,42};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 arr2 =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doSelectionSort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(arr1);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for(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i:arr2){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System.out.print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System.out.print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(", ");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}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}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3635375" cy="10255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r>
              <a:rPr cap="none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DOMA</a:t>
            </a:r>
            <a:r>
              <a:rPr lang="en-US" cap="none" smtClean="0">
                <a:solidFill>
                  <a:srgbClr val="DF411C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rPr>
              <a:t>ĆI ZADATAK</a:t>
            </a:r>
            <a:endParaRPr lang="en-US" cap="none" smtClean="0">
              <a:latin typeface="Arial Narrow" pitchFamily="34" charset="0"/>
              <a:ea typeface="Arial Narrow" pitchFamily="34" charset="0"/>
              <a:cs typeface="Arial Narrow" pitchFamily="34" charset="0"/>
            </a:endParaRPr>
          </a:p>
        </p:txBody>
      </p:sp>
      <p:sp>
        <p:nvSpPr>
          <p:cNvPr id="57346" name="Content Placeholder 3"/>
          <p:cNvSpPr>
            <a:spLocks noGrp="1"/>
          </p:cNvSpPr>
          <p:nvPr>
            <p:ph idx="22"/>
          </p:nvPr>
        </p:nvSpPr>
        <p:spPr>
          <a:xfrm>
            <a:off x="1219200" y="1412875"/>
            <a:ext cx="9831388" cy="4794250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ZADATAK1: Korišćenjem while petlje ispisati sve parne brojeve između brojeva a i b koji se unose preko standardnog ulaza.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ZADATAK2: Korišćenjem for petlje pronaći i ispisati ime studenta sa najvećim brojem poena na testu. Prvo se unosi broj studenata n, posle se n puta obilazi for petlja i unose ime i broj poena studenta. Zapamtiti onog sa najvećim brojem poena.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ZADATAK3: Uraditi modifikaciju domaćeg iz prethodne nedelje, zadatak pogađanja broja. Vrteti se u petlji dok ne pogodimo broj, ili budemo barem blizu (razlika manja od 5). Taj deo sa proverom pogotka izdvojiti u zasebnu metodu, kojoj se kao argument prosledjuje broj koji tipujemo, a povratna vrednost metode je 0 – ako smo pogodili, 1 – ako smo bili blizu, 2 – ako smo promašili. Na osnovu toga ostajemo ili izlazimo iz petlje i završavamo program sa odgovarajućom porukom.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ZADATAK4: Modifikacija digitrona od prošle nedelje: Sve operacije smestiti u posebne metode, i kada je to potrebno pozivati odgovarajuću metodu. Vrteti se u petlji, sve dok se za kod operacije ne unese nepostojeći kod (default kod switch-a).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ZADATAK5: Za uneti niz celih brojeva duzine n (koja se takođe unosi), sortirati niz, ispitati da li sadrži broj x i ispisati prvih 5 članova niza na standardni izlaz. Koristiti klasu Arrays.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sr-Latn-RS" smtClean="0"/>
              <a:t>Q &amp; A</a:t>
            </a:r>
            <a:endParaRPr lang="en-US"/>
          </a:p>
        </p:txBody>
      </p:sp>
      <p:pic>
        <p:nvPicPr>
          <p:cNvPr id="59394" name="Picture 2" descr="Ð ÐµÐ·ÑÐ»ÑÐ°Ñ ÑÐ»Ð¸ÐºÐ° Ð·Ð° q&amp;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638" y="2339975"/>
            <a:ext cx="3322637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6953250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rgbClr val="DF411C"/>
                </a:solidFill>
              </a:rPr>
              <a:t>Da li </a:t>
            </a:r>
            <a:r>
              <a:rPr lang="en-US" err="1" smtClean="0">
                <a:solidFill>
                  <a:srgbClr val="DF411C"/>
                </a:solidFill>
              </a:rPr>
              <a:t>su</a:t>
            </a:r>
            <a:r>
              <a:rPr lang="en-US" smtClean="0">
                <a:solidFill>
                  <a:srgbClr val="DF411C"/>
                </a:solidFill>
              </a:rPr>
              <a:t> </a:t>
            </a:r>
            <a:r>
              <a:rPr lang="en-US" err="1" smtClean="0">
                <a:solidFill>
                  <a:srgbClr val="DF411C"/>
                </a:solidFill>
              </a:rPr>
              <a:t>naredbe</a:t>
            </a:r>
            <a:r>
              <a:rPr lang="en-US" smtClean="0">
                <a:solidFill>
                  <a:srgbClr val="DF411C"/>
                </a:solidFill>
              </a:rPr>
              <a:t>/</a:t>
            </a:r>
            <a:r>
              <a:rPr lang="en-US" err="1" smtClean="0">
                <a:solidFill>
                  <a:srgbClr val="DF411C"/>
                </a:solidFill>
              </a:rPr>
              <a:t>izrazi</a:t>
            </a:r>
            <a:r>
              <a:rPr lang="en-US" smtClean="0">
                <a:solidFill>
                  <a:srgbClr val="DF411C"/>
                </a:solidFill>
              </a:rPr>
              <a:t> </a:t>
            </a:r>
            <a:r>
              <a:rPr lang="en-US" err="1" smtClean="0">
                <a:solidFill>
                  <a:srgbClr val="DF411C"/>
                </a:solidFill>
              </a:rPr>
              <a:t>validni</a:t>
            </a:r>
            <a:r>
              <a:rPr lang="en-US">
                <a:solidFill>
                  <a:srgbClr val="DF411C"/>
                </a:solidFill>
              </a:rPr>
              <a:t>?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char c = "a";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int _24;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int dooble = 4.4;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String s0, s1 = new String(), s2;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float f = 3.18;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x&gt;0 ? x : 0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final int MAX_BROJ_POENA;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MAX_BROJ_POENA = 200;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x+= x++ + ++x;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0"/>
          <p:cNvSpPr>
            <a:spLocks noGrp="1"/>
          </p:cNvSpPr>
          <p:nvPr>
            <p:ph type="title"/>
          </p:nvPr>
        </p:nvSpPr>
        <p:spPr bwMode="auto">
          <a:xfrm>
            <a:off x="3206750" y="2379663"/>
            <a:ext cx="7421563" cy="59372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 Narrow" pitchFamily="34" charset="0"/>
                <a:ea typeface="Arial Narrow" pitchFamily="34" charset="0"/>
                <a:cs typeface="Arial Narrow" pitchFamily="34" charset="0"/>
              </a:rPr>
              <a:t>HVALA NA PAŽNJI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>
          <a:xfrm>
            <a:off x="6242050" y="4891088"/>
            <a:ext cx="5038725" cy="211137"/>
          </a:xfrm>
        </p:spPr>
        <p:txBody>
          <a:bodyPr/>
          <a:lstStyle/>
          <a:p>
            <a:pPr algn="l" fontAlgn="base">
              <a:lnSpc>
                <a:spcPct val="80000"/>
              </a:lnSpc>
              <a:spcAft>
                <a:spcPct val="0"/>
              </a:spcAft>
              <a:buFont typeface="Arial" charset="0"/>
              <a:buNone/>
            </a:pPr>
            <a:r>
              <a:rPr cap="none"/>
              <a:t>PREDAVAČ:</a:t>
            </a:r>
            <a:endParaRPr lang="en-GB" cap="none"/>
          </a:p>
        </p:txBody>
      </p:sp>
      <p:sp>
        <p:nvSpPr>
          <p:cNvPr id="7" name="Content Placeholder 5"/>
          <p:cNvSpPr>
            <a:spLocks noGrp="1"/>
          </p:cNvSpPr>
          <p:nvPr>
            <p:ph idx="23"/>
          </p:nvPr>
        </p:nvSpPr>
        <p:spPr>
          <a:xfrm>
            <a:off x="6242050" y="5667375"/>
            <a:ext cx="5038725" cy="209550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t>SENIOR TESTER</a:t>
            </a:r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21"/>
          </p:nvPr>
        </p:nvSpPr>
        <p:spPr>
          <a:xfrm>
            <a:off x="6089650" y="5011738"/>
            <a:ext cx="5038725" cy="449262"/>
          </a:xfrm>
        </p:spPr>
        <p:txBody>
          <a:bodyPr/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cap="none"/>
              <a:t>MARKO BOGDANOVIĆ</a:t>
            </a:r>
            <a:endParaRPr lang="en-GB" cap="none"/>
          </a:p>
        </p:txBody>
      </p:sp>
      <p:sp>
        <p:nvSpPr>
          <p:cNvPr id="60421" name="Content Placeholder 11"/>
          <p:cNvSpPr>
            <a:spLocks noGrp="1"/>
          </p:cNvSpPr>
          <p:nvPr>
            <p:ph idx="22"/>
          </p:nvPr>
        </p:nvSpPr>
        <p:spPr>
          <a:xfrm>
            <a:off x="6362700" y="6083300"/>
            <a:ext cx="5019675" cy="290513"/>
          </a:xfrm>
        </p:spPr>
        <p:txBody>
          <a:bodyPr/>
          <a:lstStyle/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>
                <a:latin typeface="Arial" charset="0"/>
                <a:cs typeface="Arial" charset="0"/>
              </a:rPr>
              <a:t>marko.bogdanovic@endava.com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138" y="996950"/>
            <a:ext cx="3892550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300" smtClean="0"/>
              <a:t>agenda</a:t>
            </a:r>
            <a:endParaRPr sz="430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06450" y="1839913"/>
            <a:ext cx="10590213" cy="4321175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sz="1800" cap="none" dirty="0" smtClean="0">
                <a:solidFill>
                  <a:srgbClr val="DF411C"/>
                </a:solidFill>
              </a:rPr>
              <a:t>KONTROLNE STRUKTURE CIKLUSA</a:t>
            </a:r>
            <a:endParaRPr sz="1800" cap="none" dirty="0" smtClean="0">
              <a:solidFill>
                <a:srgbClr val="DF411C"/>
              </a:solidFill>
            </a:endParaRPr>
          </a:p>
          <a:p>
            <a:pPr fontAlgn="base">
              <a:spcAft>
                <a:spcPct val="0"/>
              </a:spcAft>
            </a:pPr>
            <a:r>
              <a:rPr sz="1800" cap="none" dirty="0" smtClean="0">
                <a:solidFill>
                  <a:srgbClr val="DF411C"/>
                </a:solidFill>
              </a:rPr>
              <a:t>WHILE </a:t>
            </a:r>
            <a:r>
              <a:rPr sz="1800" cap="none" dirty="0">
                <a:solidFill>
                  <a:srgbClr val="DF411C"/>
                </a:solidFill>
              </a:rPr>
              <a:t>PETLJA</a:t>
            </a:r>
          </a:p>
          <a:p>
            <a:pPr fontAlgn="base">
              <a:spcAft>
                <a:spcPct val="0"/>
              </a:spcAft>
            </a:pPr>
            <a:r>
              <a:rPr sz="1800" cap="none" dirty="0">
                <a:solidFill>
                  <a:srgbClr val="DF411C"/>
                </a:solidFill>
              </a:rPr>
              <a:t>DO-WHILE PETLJA</a:t>
            </a:r>
          </a:p>
          <a:p>
            <a:pPr fontAlgn="base">
              <a:spcAft>
                <a:spcPct val="0"/>
              </a:spcAft>
            </a:pPr>
            <a:r>
              <a:rPr lang="en-GB" sz="1800" cap="none" dirty="0">
                <a:solidFill>
                  <a:srgbClr val="DF411C"/>
                </a:solidFill>
              </a:rPr>
              <a:t>FOR </a:t>
            </a:r>
            <a:r>
              <a:rPr lang="en-GB" sz="1800" cap="none" dirty="0" smtClean="0">
                <a:solidFill>
                  <a:srgbClr val="DF411C"/>
                </a:solidFill>
              </a:rPr>
              <a:t>PETLJA</a:t>
            </a:r>
          </a:p>
          <a:p>
            <a:pPr fontAlgn="base">
              <a:spcAft>
                <a:spcPct val="0"/>
              </a:spcAft>
            </a:pPr>
            <a:r>
              <a:rPr lang="en-GB" sz="1800" cap="none" dirty="0" smtClean="0">
                <a:solidFill>
                  <a:srgbClr val="DF411C"/>
                </a:solidFill>
              </a:rPr>
              <a:t>FOR-EACH PETLJA</a:t>
            </a:r>
          </a:p>
          <a:p>
            <a:pPr fontAlgn="base">
              <a:spcAft>
                <a:spcPct val="0"/>
              </a:spcAft>
            </a:pPr>
            <a:r>
              <a:rPr lang="en-GB" sz="1800" cap="none" dirty="0" smtClean="0">
                <a:solidFill>
                  <a:srgbClr val="DF411C"/>
                </a:solidFill>
              </a:rPr>
              <a:t>UGNJE</a:t>
            </a:r>
            <a:r>
              <a:rPr lang="sr-Latn-RS" sz="1800" cap="none" dirty="0" smtClean="0">
                <a:solidFill>
                  <a:srgbClr val="DF411C"/>
                </a:solidFill>
              </a:rPr>
              <a:t>ŽDENE PETLJE</a:t>
            </a:r>
            <a:endParaRPr lang="en-GB" sz="1800" cap="none" dirty="0">
              <a:solidFill>
                <a:srgbClr val="DF411C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sr-Latn-RS" sz="1800" cap="none" dirty="0" smtClean="0">
                <a:solidFill>
                  <a:srgbClr val="DF411C"/>
                </a:solidFill>
              </a:rPr>
              <a:t>NAREDBE </a:t>
            </a:r>
            <a:r>
              <a:rPr lang="en-GB" sz="1800" cap="none" dirty="0" smtClean="0">
                <a:solidFill>
                  <a:srgbClr val="DF411C"/>
                </a:solidFill>
              </a:rPr>
              <a:t>BREAK/CONTINUE</a:t>
            </a:r>
            <a:endParaRPr lang="en-GB" sz="1800" cap="none" dirty="0">
              <a:solidFill>
                <a:srgbClr val="DF411C"/>
              </a:solidFill>
            </a:endParaRPr>
          </a:p>
          <a:p>
            <a:pPr fontAlgn="base">
              <a:spcAft>
                <a:spcPct val="0"/>
              </a:spcAft>
            </a:pPr>
            <a:r>
              <a:rPr sz="1800" cap="none" dirty="0">
                <a:solidFill>
                  <a:srgbClr val="DF411C"/>
                </a:solidFill>
              </a:rPr>
              <a:t>METODI</a:t>
            </a:r>
          </a:p>
          <a:p>
            <a:pPr fontAlgn="base">
              <a:spcAft>
                <a:spcPct val="0"/>
              </a:spcAft>
            </a:pPr>
            <a:r>
              <a:rPr lang="en-GB" sz="1800" cap="none" dirty="0">
                <a:solidFill>
                  <a:srgbClr val="DF411C"/>
                </a:solidFill>
              </a:rPr>
              <a:t>OBLAST VA</a:t>
            </a:r>
            <a:r>
              <a:rPr sz="1800" cap="none" dirty="0">
                <a:solidFill>
                  <a:srgbClr val="DF411C"/>
                </a:solidFill>
              </a:rPr>
              <a:t>ŽENJA (</a:t>
            </a:r>
            <a:r>
              <a:rPr lang="en-GB" sz="1800" cap="none" dirty="0">
                <a:solidFill>
                  <a:srgbClr val="DF411C"/>
                </a:solidFill>
              </a:rPr>
              <a:t>SCOPE</a:t>
            </a:r>
            <a:r>
              <a:rPr sz="1800" cap="none" dirty="0">
                <a:solidFill>
                  <a:srgbClr val="DF411C"/>
                </a:solidFill>
              </a:rPr>
              <a:t>)</a:t>
            </a:r>
            <a:endParaRPr lang="en-GB" sz="1800" cap="none" dirty="0">
              <a:solidFill>
                <a:srgbClr val="DF411C"/>
              </a:solidFill>
            </a:endParaRPr>
          </a:p>
          <a:p>
            <a:pPr fontAlgn="base">
              <a:spcAft>
                <a:spcPct val="0"/>
              </a:spcAft>
            </a:pPr>
            <a:r>
              <a:rPr sz="1800" cap="none" dirty="0">
                <a:solidFill>
                  <a:srgbClr val="DF411C"/>
                </a:solidFill>
              </a:rPr>
              <a:t>NIZOVI</a:t>
            </a:r>
            <a:endParaRPr lang="en-GB" sz="1800" cap="none" dirty="0">
              <a:solidFill>
                <a:srgbClr val="DF411C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GB" sz="1800" cap="none" dirty="0">
                <a:solidFill>
                  <a:srgbClr val="DF411C"/>
                </a:solidFill>
              </a:rPr>
              <a:t>DOMA</a:t>
            </a:r>
            <a:r>
              <a:rPr sz="1800" cap="none" dirty="0">
                <a:solidFill>
                  <a:srgbClr val="DF411C"/>
                </a:solidFill>
              </a:rPr>
              <a:t>ĆI ZADATAK</a:t>
            </a:r>
            <a:endParaRPr lang="en-GB" sz="1800" cap="none" dirty="0">
              <a:solidFill>
                <a:srgbClr val="DF41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8748712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 err="1">
                <a:solidFill>
                  <a:srgbClr val="DF411C"/>
                </a:solidFill>
              </a:rPr>
              <a:t>Kontrolne</a:t>
            </a:r>
            <a:r>
              <a:rPr dirty="0">
                <a:solidFill>
                  <a:srgbClr val="DF411C"/>
                </a:solidFill>
              </a:rPr>
              <a:t> </a:t>
            </a:r>
            <a:r>
              <a:rPr dirty="0" smtClean="0">
                <a:solidFill>
                  <a:srgbClr val="DF411C"/>
                </a:solidFill>
              </a:rPr>
              <a:t>(UPRAVLJA</a:t>
            </a:r>
            <a:r>
              <a:rPr lang="sr-Latn-RS" dirty="0" smtClean="0">
                <a:solidFill>
                  <a:srgbClr val="DF411C"/>
                </a:solidFill>
              </a:rPr>
              <a:t>ČKE) </a:t>
            </a:r>
            <a:r>
              <a:rPr dirty="0" err="1" smtClean="0">
                <a:solidFill>
                  <a:srgbClr val="DF411C"/>
                </a:solidFill>
              </a:rPr>
              <a:t>strukture</a:t>
            </a:r>
            <a:endParaRPr dirty="0">
              <a:solidFill>
                <a:srgbClr val="DF411C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 sa </a:t>
            </a:r>
            <a:r>
              <a:rPr lang="en-US" dirty="0" err="1"/>
              <a:t>naredbama</a:t>
            </a:r>
            <a:r>
              <a:rPr lang="en-US" dirty="0"/>
              <a:t> </a:t>
            </a:r>
            <a:r>
              <a:rPr lang="en-US" dirty="0" err="1"/>
              <a:t>bitan</a:t>
            </a:r>
            <a:r>
              <a:rPr lang="en-US" dirty="0"/>
              <a:t> je </a:t>
            </a:r>
            <a:r>
              <a:rPr lang="en-US" dirty="0" err="1"/>
              <a:t>redosled</a:t>
            </a:r>
            <a:r>
              <a:rPr lang="en-US" dirty="0"/>
              <a:t> </a:t>
            </a:r>
            <a:r>
              <a:rPr lang="en-US" dirty="0" err="1"/>
              <a:t>kojim</a:t>
            </a:r>
            <a:r>
              <a:rPr lang="en-US" dirty="0"/>
              <a:t> se </a:t>
            </a:r>
            <a:r>
              <a:rPr lang="en-US" dirty="0" err="1"/>
              <a:t>izvr</a:t>
            </a:r>
            <a:r>
              <a:rPr lang="sr-Latn-RS" dirty="0"/>
              <a:t>šavaju, zato nam služe kontrolne ili upravljačke strukture</a:t>
            </a:r>
          </a:p>
          <a:p>
            <a:pPr marL="285750" indent="-28575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Razlikujemo:</a:t>
            </a:r>
            <a:endParaRPr lang="sr-Latn-RS" dirty="0"/>
          </a:p>
          <a:p>
            <a:pPr marL="342900" indent="-342900" algn="l" fontAlgn="base">
              <a:spcAft>
                <a:spcPct val="0"/>
              </a:spcAft>
              <a:buFont typeface="+mj-lt"/>
              <a:buAutoNum type="arabicPeriod"/>
            </a:pPr>
            <a:r>
              <a:rPr lang="sr-Latn-RS" dirty="0" smtClean="0"/>
              <a:t>Blok naredbi (niz naredbi između vitičastih zagrada)</a:t>
            </a:r>
          </a:p>
          <a:p>
            <a:pPr marL="342900" indent="-342900" algn="l" fontAlgn="base">
              <a:spcAft>
                <a:spcPct val="0"/>
              </a:spcAft>
              <a:buFont typeface="+mj-lt"/>
              <a:buAutoNum type="arabicPeriod"/>
            </a:pPr>
            <a:r>
              <a:rPr lang="sr-Latn-RS" dirty="0"/>
              <a:t>Upravljačke naredbe break i continue</a:t>
            </a:r>
          </a:p>
          <a:p>
            <a:pPr marL="342900" indent="-342900" algn="l" fontAlgn="base">
              <a:spcAft>
                <a:spcPct val="0"/>
              </a:spcAft>
              <a:buFont typeface="+mj-lt"/>
              <a:buAutoNum type="arabicPeriod"/>
            </a:pPr>
            <a:r>
              <a:rPr lang="sr-Latn-RS" dirty="0" smtClean="0"/>
              <a:t>Kontrolne </a:t>
            </a:r>
            <a:r>
              <a:rPr lang="sr-Latn-RS" dirty="0"/>
              <a:t>strukture </a:t>
            </a:r>
            <a:r>
              <a:rPr lang="sr-Latn-RS" dirty="0" smtClean="0"/>
              <a:t>grananja </a:t>
            </a:r>
            <a:r>
              <a:rPr lang="sr-Latn-RS" dirty="0"/>
              <a:t>(if, if-else, </a:t>
            </a:r>
            <a:r>
              <a:rPr lang="sr-Latn-RS" dirty="0" smtClean="0"/>
              <a:t>else-if, switch)</a:t>
            </a:r>
            <a:endParaRPr lang="sr-Latn-RS" dirty="0"/>
          </a:p>
          <a:p>
            <a:pPr marL="342900" indent="-342900" algn="l" fontAlgn="base">
              <a:spcAft>
                <a:spcPct val="0"/>
              </a:spcAft>
              <a:buFont typeface="+mj-lt"/>
              <a:buAutoNum type="arabicPeriod"/>
            </a:pPr>
            <a:r>
              <a:rPr lang="sr-Latn-RS" dirty="0" smtClean="0"/>
              <a:t>Kontrolne </a:t>
            </a:r>
            <a:r>
              <a:rPr lang="sr-Latn-RS" dirty="0"/>
              <a:t>strukture ciklusa (petlje for, while, do-while, foreach</a:t>
            </a:r>
            <a:r>
              <a:rPr lang="sr-Latn-RS" dirty="0" smtClean="0"/>
              <a:t>)</a:t>
            </a:r>
          </a:p>
          <a:p>
            <a:pPr marL="342900" indent="-342900" algn="l" fontAlgn="base">
              <a:spcAft>
                <a:spcPct val="0"/>
              </a:spcAft>
              <a:buFont typeface="+mj-lt"/>
              <a:buAutoNum type="arabicPeriod"/>
            </a:pPr>
            <a:endParaRPr lang="sr-Latn-RS" dirty="0"/>
          </a:p>
          <a:p>
            <a:pPr marL="285750" indent="-28575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0270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8748712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dirty="0" err="1" smtClean="0">
                <a:solidFill>
                  <a:srgbClr val="DF411C"/>
                </a:solidFill>
              </a:rPr>
              <a:t>Kontrolne</a:t>
            </a:r>
            <a:r>
              <a:rPr lang="sr-Latn-RS" dirty="0" smtClean="0">
                <a:solidFill>
                  <a:srgbClr val="DF411C"/>
                </a:solidFill>
              </a:rPr>
              <a:t> </a:t>
            </a:r>
            <a:r>
              <a:rPr dirty="0" err="1" smtClean="0">
                <a:solidFill>
                  <a:srgbClr val="DF411C"/>
                </a:solidFill>
              </a:rPr>
              <a:t>stru</a:t>
            </a:r>
            <a:r>
              <a:rPr lang="en-US" dirty="0">
                <a:solidFill>
                  <a:srgbClr val="DF411C"/>
                </a:solidFill>
              </a:rPr>
              <a:t>K</a:t>
            </a:r>
            <a:r>
              <a:rPr dirty="0" err="1" smtClean="0">
                <a:solidFill>
                  <a:srgbClr val="DF411C"/>
                </a:solidFill>
              </a:rPr>
              <a:t>ture</a:t>
            </a:r>
            <a:r>
              <a:rPr dirty="0" smtClean="0">
                <a:solidFill>
                  <a:srgbClr val="DF411C"/>
                </a:solidFill>
              </a:rPr>
              <a:t> CIKLUSA</a:t>
            </a:r>
            <a:endParaRPr dirty="0">
              <a:solidFill>
                <a:srgbClr val="DF411C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342900" indent="-34290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dirty="0"/>
              <a:t>Postoji veliki broj situacija gde je potrebno da se određen skup operacija izvrši više puta. Takav niz operacija koji će se izvršiti više puta naziva se ciklus ili petlja. </a:t>
            </a:r>
          </a:p>
          <a:p>
            <a:pPr marL="285750" indent="-28575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dirty="0"/>
              <a:t>U zavisnosti od položaja izlaznog kriterijuma u odnosu na telo ciklusa, ciklusi ili petlje mogu biti sa preduslovom (</a:t>
            </a:r>
            <a:r>
              <a:rPr lang="sr-Latn-RS" dirty="0">
                <a:solidFill>
                  <a:srgbClr val="7B0577"/>
                </a:solidFill>
              </a:rPr>
              <a:t>while</a:t>
            </a:r>
            <a:r>
              <a:rPr lang="sr-Latn-RS" dirty="0"/>
              <a:t>) i sa postuslovom (</a:t>
            </a:r>
            <a:r>
              <a:rPr lang="sr-Latn-RS" dirty="0">
                <a:solidFill>
                  <a:srgbClr val="7B0577"/>
                </a:solidFill>
              </a:rPr>
              <a:t>do while</a:t>
            </a:r>
            <a:r>
              <a:rPr lang="sr-Latn-RS" dirty="0"/>
              <a:t>). Ciklus </a:t>
            </a:r>
            <a:r>
              <a:rPr lang="sr-Latn-RS" dirty="0">
                <a:solidFill>
                  <a:srgbClr val="7B0577"/>
                </a:solidFill>
              </a:rPr>
              <a:t>while </a:t>
            </a:r>
            <a:r>
              <a:rPr lang="sr-Latn-RS" dirty="0"/>
              <a:t>se skraćeno može zapisati pomoću operatora ciklusa </a:t>
            </a:r>
            <a:r>
              <a:rPr lang="sr-Latn-RS" dirty="0">
                <a:solidFill>
                  <a:srgbClr val="7B0577"/>
                </a:solidFill>
              </a:rPr>
              <a:t>for</a:t>
            </a:r>
            <a:r>
              <a:rPr lang="sr-Latn-RS" dirty="0" smtClean="0"/>
              <a:t>.</a:t>
            </a:r>
            <a:endParaRPr lang="en-US" dirty="0" smtClean="0"/>
          </a:p>
          <a:p>
            <a:pPr marL="285750" indent="-28575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i="1" dirty="0" smtClean="0"/>
              <a:t>Tako</a:t>
            </a:r>
            <a:r>
              <a:rPr lang="sr-Latn-RS" i="1" dirty="0" smtClean="0"/>
              <a:t>đe je moguće praviti ugnježdene petlje, tj. Koristiti jednu petlju u okviru bilo koje druge petlje</a:t>
            </a:r>
          </a:p>
          <a:p>
            <a:pPr marL="285750" indent="-285750" algn="l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Posebno obratiti pažnju na ispunjenje uslova, da se ne bi došlo do fatalne greške  -beskonačne petlje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316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0218737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CIKLUSA</a:t>
            </a:r>
            <a:r>
              <a:rPr lang="sr-Latn-RS" dirty="0" smtClean="0">
                <a:solidFill>
                  <a:srgbClr val="DF411C"/>
                </a:solidFill>
              </a:rPr>
              <a:t> - </a:t>
            </a:r>
            <a:r>
              <a:rPr lang="en-US" dirty="0" smtClean="0">
                <a:solidFill>
                  <a:srgbClr val="DF411C"/>
                </a:solidFill>
              </a:rPr>
              <a:t>While </a:t>
            </a:r>
            <a:r>
              <a:rPr lang="en-US" dirty="0" err="1">
                <a:solidFill>
                  <a:srgbClr val="DF411C"/>
                </a:solidFill>
              </a:rPr>
              <a:t>petlja</a:t>
            </a:r>
            <a:endParaRPr lang="en-US" dirty="0">
              <a:solidFill>
                <a:srgbClr val="DF411C"/>
              </a:solidFill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Naredbe ponavljanja while obezbeđuju izvršavanje neke naredbe (bloka naredbi) više puta, sve dok je logički uslov zadovoljen, tj. true.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Opšti oblik </a:t>
            </a:r>
            <a:r>
              <a:rPr b="1"/>
              <a:t>while </a:t>
            </a:r>
            <a:r>
              <a:t>naredbe je:</a:t>
            </a:r>
          </a:p>
          <a:p>
            <a:pPr lvl="2" algn="l"/>
            <a:r>
              <a:rPr lang="en-US" i="1" smtClean="0"/>
              <a:t>while (logičkiIzraz){</a:t>
            </a:r>
          </a:p>
          <a:p>
            <a:pPr lvl="2" algn="l"/>
            <a:r>
              <a:rPr lang="en-US" i="1" smtClean="0"/>
              <a:t>	naredba1;</a:t>
            </a:r>
          </a:p>
          <a:p>
            <a:pPr lvl="2" algn="l"/>
            <a:r>
              <a:rPr lang="en-US" i="1" smtClean="0"/>
              <a:t>	...</a:t>
            </a:r>
          </a:p>
          <a:p>
            <a:pPr lvl="2" algn="l"/>
            <a:r>
              <a:rPr lang="en-US" i="1" smtClean="0"/>
              <a:t>	naredbaN;</a:t>
            </a:r>
          </a:p>
          <a:p>
            <a:pPr lvl="2" algn="l"/>
            <a:r>
              <a:rPr lang="en-US" i="1" smtClean="0"/>
              <a:t>}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Naredbe unutar while petlje se nazivaju </a:t>
            </a:r>
            <a:r>
              <a:rPr b="1"/>
              <a:t>telo petlje</a:t>
            </a:r>
            <a:r>
              <a:t>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Jedno izvršavanje tela petlje je jedna </a:t>
            </a:r>
            <a:r>
              <a:rPr b="1"/>
              <a:t>iteracija</a:t>
            </a:r>
            <a:r>
              <a:t> petlje.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Logički izraz na početku petlje je uslov prekida/nastavka petlje.</a:t>
            </a:r>
          </a:p>
        </p:txBody>
      </p:sp>
      <p:pic>
        <p:nvPicPr>
          <p:cNvPr id="3277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5088" y="2511425"/>
            <a:ext cx="2646362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983297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dirty="0"/>
              <a:t>Primer: </a:t>
            </a:r>
            <a:r>
              <a:rPr dirty="0" err="1"/>
              <a:t>Ispisivanje</a:t>
            </a:r>
            <a:r>
              <a:rPr dirty="0"/>
              <a:t> </a:t>
            </a:r>
            <a:r>
              <a:rPr dirty="0" err="1"/>
              <a:t>brojeva</a:t>
            </a:r>
            <a:r>
              <a:rPr dirty="0"/>
              <a:t> od 0 do 9 u </a:t>
            </a:r>
            <a:r>
              <a:rPr dirty="0" err="1"/>
              <a:t>jednom</a:t>
            </a:r>
            <a:r>
              <a:rPr dirty="0"/>
              <a:t> </a:t>
            </a:r>
            <a:r>
              <a:rPr dirty="0" err="1"/>
              <a:t>redu</a:t>
            </a:r>
            <a:r>
              <a:rPr dirty="0"/>
              <a:t>.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dirty="0"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i="1" dirty="0">
              <a:solidFill>
                <a:srgbClr val="FF0000"/>
              </a:solidFill>
            </a:endParaRP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i="1" dirty="0">
                <a:solidFill>
                  <a:srgbClr val="FF0000"/>
                </a:solidFill>
              </a:rPr>
              <a:t>VIDETI PRIMER 1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endParaRPr i="1" dirty="0">
              <a:solidFill>
                <a:srgbClr val="FF0000"/>
              </a:solidFill>
            </a:endParaRPr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1211263" y="2071688"/>
            <a:ext cx="8291512" cy="230822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err="1">
                <a:solidFill>
                  <a:srgbClr val="00B050"/>
                </a:solidFill>
              </a:rPr>
              <a:t>int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broj</a:t>
            </a:r>
            <a:r>
              <a:rPr lang="en-US" i="1" dirty="0">
                <a:solidFill>
                  <a:srgbClr val="00B050"/>
                </a:solidFill>
              </a:rPr>
              <a:t> = 0;		//</a:t>
            </a:r>
            <a:r>
              <a:rPr lang="en-US" i="1" dirty="0" err="1">
                <a:solidFill>
                  <a:srgbClr val="00B050"/>
                </a:solidFill>
              </a:rPr>
              <a:t>inicijalizacija</a:t>
            </a:r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00B050"/>
                </a:solidFill>
              </a:rPr>
              <a:t>while (</a:t>
            </a:r>
            <a:r>
              <a:rPr lang="en-US" i="1" dirty="0" err="1">
                <a:solidFill>
                  <a:srgbClr val="00B050"/>
                </a:solidFill>
              </a:rPr>
              <a:t>broj</a:t>
            </a:r>
            <a:r>
              <a:rPr lang="en-US" i="1" dirty="0">
                <a:solidFill>
                  <a:srgbClr val="00B050"/>
                </a:solidFill>
              </a:rPr>
              <a:t> &lt; 10) {		//</a:t>
            </a:r>
            <a:r>
              <a:rPr lang="en-US" i="1" dirty="0" err="1">
                <a:solidFill>
                  <a:srgbClr val="00B050"/>
                </a:solidFill>
              </a:rPr>
              <a:t>uslov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koji</a:t>
            </a:r>
            <a:r>
              <a:rPr lang="en-US" i="1" dirty="0">
                <a:solidFill>
                  <a:srgbClr val="00B050"/>
                </a:solidFill>
              </a:rPr>
              <a:t> mora </a:t>
            </a:r>
            <a:r>
              <a:rPr lang="en-US" i="1" dirty="0" err="1">
                <a:solidFill>
                  <a:srgbClr val="00B050"/>
                </a:solidFill>
              </a:rPr>
              <a:t>biti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ispunjen</a:t>
            </a:r>
            <a:r>
              <a:rPr lang="en-US" i="1" dirty="0">
                <a:solidFill>
                  <a:srgbClr val="00B050"/>
                </a:solidFill>
              </a:rPr>
              <a:t> da bi se </a:t>
            </a:r>
            <a:r>
              <a:rPr lang="en-US" i="1" dirty="0" err="1">
                <a:solidFill>
                  <a:srgbClr val="00B050"/>
                </a:solidFill>
              </a:rPr>
              <a:t>vrtela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petlja</a:t>
            </a:r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00B050"/>
                </a:solidFill>
              </a:rPr>
              <a:t>	</a:t>
            </a:r>
            <a:r>
              <a:rPr lang="en-US" i="1" dirty="0" err="1">
                <a:solidFill>
                  <a:srgbClr val="00B050"/>
                </a:solidFill>
              </a:rPr>
              <a:t>System.out.print</a:t>
            </a:r>
            <a:r>
              <a:rPr lang="en-US" i="1" dirty="0">
                <a:solidFill>
                  <a:srgbClr val="00B050"/>
                </a:solidFill>
              </a:rPr>
              <a:t>(</a:t>
            </a:r>
            <a:r>
              <a:rPr lang="en-US" i="1" dirty="0" err="1">
                <a:solidFill>
                  <a:srgbClr val="00B050"/>
                </a:solidFill>
              </a:rPr>
              <a:t>broj</a:t>
            </a:r>
            <a:r>
              <a:rPr lang="en-US" i="1" dirty="0">
                <a:solidFill>
                  <a:srgbClr val="00B050"/>
                </a:solidFill>
              </a:rPr>
              <a:t> + " ");</a:t>
            </a:r>
          </a:p>
          <a:p>
            <a:r>
              <a:rPr lang="en-US" i="1" dirty="0">
                <a:solidFill>
                  <a:srgbClr val="00B050"/>
                </a:solidFill>
              </a:rPr>
              <a:t>	</a:t>
            </a:r>
            <a:r>
              <a:rPr lang="en-US" i="1" dirty="0" err="1">
                <a:solidFill>
                  <a:srgbClr val="00B050"/>
                </a:solidFill>
              </a:rPr>
              <a:t>broj</a:t>
            </a:r>
            <a:r>
              <a:rPr lang="en-US" i="1" dirty="0">
                <a:solidFill>
                  <a:srgbClr val="00B050"/>
                </a:solidFill>
              </a:rPr>
              <a:t> = </a:t>
            </a:r>
            <a:r>
              <a:rPr lang="en-US" i="1" dirty="0" err="1">
                <a:solidFill>
                  <a:srgbClr val="00B050"/>
                </a:solidFill>
              </a:rPr>
              <a:t>broj</a:t>
            </a:r>
            <a:r>
              <a:rPr lang="en-US" i="1" dirty="0">
                <a:solidFill>
                  <a:srgbClr val="00B050"/>
                </a:solidFill>
              </a:rPr>
              <a:t> + 1;	//</a:t>
            </a:r>
            <a:r>
              <a:rPr lang="en-US" i="1" dirty="0" err="1">
                <a:solidFill>
                  <a:srgbClr val="00B050"/>
                </a:solidFill>
              </a:rPr>
              <a:t>promena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promenljive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koja</a:t>
            </a:r>
            <a:r>
              <a:rPr lang="en-US" i="1" dirty="0">
                <a:solidFill>
                  <a:srgbClr val="00B050"/>
                </a:solidFill>
              </a:rPr>
              <a:t> se </a:t>
            </a:r>
            <a:r>
              <a:rPr lang="en-US" i="1" dirty="0" err="1">
                <a:solidFill>
                  <a:srgbClr val="00B050"/>
                </a:solidFill>
              </a:rPr>
              <a:t>ispituje</a:t>
            </a:r>
            <a:r>
              <a:rPr lang="en-US" i="1" dirty="0">
                <a:solidFill>
                  <a:srgbClr val="00B050"/>
                </a:solidFill>
              </a:rPr>
              <a:t> u </a:t>
            </a:r>
            <a:r>
              <a:rPr lang="en-US" i="1" dirty="0" err="1">
                <a:solidFill>
                  <a:srgbClr val="00B050"/>
                </a:solidFill>
              </a:rPr>
              <a:t>uslovu</a:t>
            </a:r>
            <a:endParaRPr lang="en-US" i="1" dirty="0">
              <a:solidFill>
                <a:srgbClr val="00B050"/>
              </a:solidFill>
            </a:endParaRPr>
          </a:p>
          <a:p>
            <a:r>
              <a:rPr lang="en-US" i="1" dirty="0">
                <a:solidFill>
                  <a:srgbClr val="00B050"/>
                </a:solidFill>
              </a:rPr>
              <a:t>}</a:t>
            </a:r>
          </a:p>
          <a:p>
            <a:r>
              <a:rPr lang="en-US" i="1" dirty="0">
                <a:solidFill>
                  <a:srgbClr val="00B050"/>
                </a:solidFill>
              </a:rPr>
              <a:t>System.out.println();</a:t>
            </a:r>
          </a:p>
          <a:p>
            <a:r>
              <a:rPr lang="en-US" i="1" dirty="0">
                <a:solidFill>
                  <a:srgbClr val="00B050"/>
                </a:solidFill>
              </a:rPr>
              <a:t>//</a:t>
            </a:r>
            <a:r>
              <a:rPr lang="en-US" i="1" dirty="0" err="1">
                <a:solidFill>
                  <a:srgbClr val="00B050"/>
                </a:solidFill>
              </a:rPr>
              <a:t>rezultat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ovog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koda</a:t>
            </a:r>
            <a:r>
              <a:rPr lang="en-US" i="1" dirty="0">
                <a:solidFill>
                  <a:srgbClr val="00B050"/>
                </a:solidFill>
              </a:rPr>
              <a:t> bi bio </a:t>
            </a:r>
            <a:r>
              <a:rPr lang="en-US" i="1" dirty="0" err="1">
                <a:solidFill>
                  <a:srgbClr val="00B050"/>
                </a:solidFill>
              </a:rPr>
              <a:t>ispis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svih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brojeva</a:t>
            </a:r>
            <a:r>
              <a:rPr lang="en-US" i="1" dirty="0">
                <a:solidFill>
                  <a:srgbClr val="00B050"/>
                </a:solidFill>
              </a:rPr>
              <a:t> od 0 do 9 sa </a:t>
            </a:r>
            <a:r>
              <a:rPr lang="en-US" i="1" dirty="0" err="1">
                <a:solidFill>
                  <a:srgbClr val="00B050"/>
                </a:solidFill>
              </a:rPr>
              <a:t>razmacima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izmedju</a:t>
            </a:r>
            <a:r>
              <a:rPr lang="en-US" i="1" dirty="0">
                <a:solidFill>
                  <a:srgbClr val="00B050"/>
                </a:solidFill>
              </a:rPr>
              <a:t> //</a:t>
            </a:r>
            <a:r>
              <a:rPr lang="en-US" i="1" dirty="0" err="1">
                <a:solidFill>
                  <a:srgbClr val="00B050"/>
                </a:solidFill>
              </a:rPr>
              <a:t>njih</a:t>
            </a:r>
            <a:r>
              <a:rPr lang="en-US" i="1" dirty="0">
                <a:solidFill>
                  <a:srgbClr val="00B050"/>
                </a:solidFill>
              </a:rPr>
              <a:t>, </a:t>
            </a:r>
            <a:r>
              <a:rPr lang="en-US" i="1" dirty="0" err="1">
                <a:solidFill>
                  <a:srgbClr val="00B050"/>
                </a:solidFill>
              </a:rPr>
              <a:t>i</a:t>
            </a:r>
            <a:r>
              <a:rPr lang="en-US" i="1" dirty="0">
                <a:solidFill>
                  <a:srgbClr val="00B050"/>
                </a:solidFill>
              </a:rPr>
              <a:t> na </a:t>
            </a:r>
            <a:r>
              <a:rPr lang="en-US" i="1" dirty="0" err="1">
                <a:solidFill>
                  <a:srgbClr val="00B050"/>
                </a:solidFill>
              </a:rPr>
              <a:t>kraju</a:t>
            </a:r>
            <a:r>
              <a:rPr lang="en-US" i="1" dirty="0">
                <a:solidFill>
                  <a:srgbClr val="00B050"/>
                </a:solidFill>
              </a:rPr>
              <a:t> </a:t>
            </a:r>
            <a:r>
              <a:rPr lang="en-US" i="1" dirty="0" err="1">
                <a:solidFill>
                  <a:srgbClr val="00B050"/>
                </a:solidFill>
              </a:rPr>
              <a:t>prelazak</a:t>
            </a:r>
            <a:r>
              <a:rPr lang="en-US" i="1" dirty="0">
                <a:solidFill>
                  <a:srgbClr val="00B050"/>
                </a:solidFill>
              </a:rPr>
              <a:t> u </a:t>
            </a:r>
            <a:r>
              <a:rPr lang="en-US" i="1" dirty="0" err="1">
                <a:solidFill>
                  <a:srgbClr val="00B050"/>
                </a:solidFill>
              </a:rPr>
              <a:t>novi</a:t>
            </a:r>
            <a:r>
              <a:rPr lang="en-US" i="1" dirty="0">
                <a:solidFill>
                  <a:srgbClr val="00B050"/>
                </a:solidFill>
              </a:rPr>
              <a:t> red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11263" y="160338"/>
            <a:ext cx="10218737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CIKLUSA</a:t>
            </a:r>
            <a:r>
              <a:rPr lang="sr-Latn-RS" dirty="0" smtClean="0">
                <a:solidFill>
                  <a:srgbClr val="DF411C"/>
                </a:solidFill>
              </a:rPr>
              <a:t> - </a:t>
            </a:r>
            <a:r>
              <a:rPr lang="en-US" dirty="0" smtClean="0">
                <a:solidFill>
                  <a:srgbClr val="DF411C"/>
                </a:solidFill>
              </a:rPr>
              <a:t>While </a:t>
            </a:r>
            <a:r>
              <a:rPr lang="en-US" dirty="0" err="1">
                <a:solidFill>
                  <a:srgbClr val="DF411C"/>
                </a:solidFill>
              </a:rPr>
              <a:t>petlja</a:t>
            </a:r>
            <a:endParaRPr lang="en-US" dirty="0">
              <a:solidFill>
                <a:srgbClr val="DF411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36" y="160338"/>
            <a:ext cx="10962409" cy="10255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DF411C"/>
                </a:solidFill>
              </a:rPr>
              <a:t>Kontrolne</a:t>
            </a:r>
            <a:r>
              <a:rPr lang="en-US" dirty="0">
                <a:solidFill>
                  <a:srgbClr val="DF411C"/>
                </a:solidFill>
              </a:rPr>
              <a:t> </a:t>
            </a:r>
            <a:r>
              <a:rPr lang="en-US" dirty="0" err="1">
                <a:solidFill>
                  <a:srgbClr val="DF411C"/>
                </a:solidFill>
              </a:rPr>
              <a:t>struKture</a:t>
            </a:r>
            <a:r>
              <a:rPr lang="en-US" dirty="0">
                <a:solidFill>
                  <a:srgbClr val="DF411C"/>
                </a:solidFill>
              </a:rPr>
              <a:t> CIKLUSA</a:t>
            </a:r>
            <a:r>
              <a:rPr lang="sr-Latn-RS" dirty="0">
                <a:solidFill>
                  <a:srgbClr val="DF411C"/>
                </a:solidFill>
              </a:rPr>
              <a:t> </a:t>
            </a:r>
            <a:r>
              <a:rPr lang="en-US" dirty="0" smtClean="0">
                <a:solidFill>
                  <a:srgbClr val="DF411C"/>
                </a:solidFill>
              </a:rPr>
              <a:t>- Do-while </a:t>
            </a:r>
            <a:r>
              <a:rPr lang="en-US" dirty="0" err="1">
                <a:solidFill>
                  <a:srgbClr val="DF411C"/>
                </a:solidFill>
              </a:rPr>
              <a:t>petlja</a:t>
            </a:r>
            <a:endParaRPr lang="en-US" dirty="0">
              <a:solidFill>
                <a:srgbClr val="DF411C"/>
              </a:solidFill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22"/>
          </p:nvPr>
        </p:nvSpPr>
        <p:spPr>
          <a:xfrm>
            <a:off x="858838" y="1470025"/>
            <a:ext cx="10309225" cy="4713288"/>
          </a:xfrm>
        </p:spPr>
        <p:txBody>
          <a:bodyPr/>
          <a:lstStyle/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Kod do-while petlje uslov za ponavljanje petlje se proverava na kraju </a:t>
            </a:r>
            <a:r>
              <a:rPr lang="pl-PL"/>
              <a:t>petlje, za razliku od while pelje.</a:t>
            </a:r>
            <a:endParaRPr/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rPr lang="pl-PL"/>
              <a:t>Opšti oblik </a:t>
            </a:r>
            <a:r>
              <a:rPr lang="pl-PL" b="1"/>
              <a:t>do-while petlje </a:t>
            </a:r>
            <a:r>
              <a:t>je:</a:t>
            </a:r>
          </a:p>
          <a:p>
            <a:pPr lvl="2" algn="l"/>
            <a:r>
              <a:rPr lang="en-US" i="1" smtClean="0"/>
              <a:t>do{</a:t>
            </a:r>
          </a:p>
          <a:p>
            <a:pPr lvl="2" algn="l"/>
            <a:r>
              <a:rPr lang="en-US" i="1" smtClean="0"/>
              <a:t>	naredba1;</a:t>
            </a:r>
          </a:p>
          <a:p>
            <a:pPr lvl="2" algn="l"/>
            <a:r>
              <a:rPr lang="en-US" i="1" smtClean="0"/>
              <a:t>	...</a:t>
            </a:r>
          </a:p>
          <a:p>
            <a:pPr lvl="2" algn="l"/>
            <a:r>
              <a:rPr lang="en-US" i="1" smtClean="0"/>
              <a:t>	naredbaN;</a:t>
            </a:r>
          </a:p>
          <a:p>
            <a:pPr lvl="2" algn="l"/>
            <a:r>
              <a:rPr lang="en-US" i="1" smtClean="0"/>
              <a:t>}</a:t>
            </a:r>
          </a:p>
          <a:p>
            <a:pPr lvl="2" algn="l"/>
            <a:r>
              <a:rPr lang="en-US" i="1" smtClean="0"/>
              <a:t>while (logičkiIzraz);</a:t>
            </a:r>
          </a:p>
          <a:p>
            <a:pPr marL="285750" indent="-285750" algn="l" fontAlgn="base">
              <a:spcAft>
                <a:spcPct val="0"/>
              </a:spcAft>
              <a:buFont typeface="Arial" charset="0"/>
              <a:buChar char="•"/>
            </a:pPr>
            <a:r>
              <a:t>Telo petlje se uvek izvršava barem jedanput.</a:t>
            </a:r>
          </a:p>
        </p:txBody>
      </p:sp>
      <p:pic>
        <p:nvPicPr>
          <p:cNvPr id="36867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1838" y="2344738"/>
            <a:ext cx="1549400" cy="260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e7e4dd7-87a7-44ed-a117-880e36b8a711">WMENFUZ2NZA5-29392445-8589</_dlc_DocId>
    <_dlc_DocIdUrl xmlns="4e7e4dd7-87a7-44ed-a117-880e36b8a711">
      <Url>https://one.endava.com/Group/SalesAndMarketing/_layouts/15/DocIdRedir.aspx?ID=WMENFUZ2NZA5-29392445-8589</Url>
      <Description>WMENFUZ2NZA5-29392445-8589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4e7e4dd7-87a7-44ed-a117-880e36b8a711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23214</TotalTime>
  <Words>2149</Words>
  <Application>Microsoft Office PowerPoint</Application>
  <PresentationFormat>Widescreen</PresentationFormat>
  <Paragraphs>332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Narrow</vt:lpstr>
      <vt:lpstr>Arial Narrow Bold</vt:lpstr>
      <vt:lpstr>Arial Unicode MS</vt:lpstr>
      <vt:lpstr>Calibri</vt:lpstr>
      <vt:lpstr>Consolas</vt:lpstr>
      <vt:lpstr>Helvetica Neue Light</vt:lpstr>
      <vt:lpstr>Wingdings</vt:lpstr>
      <vt:lpstr>Endava PPT slides</vt:lpstr>
      <vt:lpstr>Java – Osnove 2</vt:lpstr>
      <vt:lpstr>SA PROŠLOG PREDAVANJA ...</vt:lpstr>
      <vt:lpstr>Da li su naredbe/izrazi validni?</vt:lpstr>
      <vt:lpstr>agenda</vt:lpstr>
      <vt:lpstr>Kontrolne (UPRAVLJAČKE) strukture</vt:lpstr>
      <vt:lpstr>Kontrolne struKture CIKLUSA</vt:lpstr>
      <vt:lpstr>Kontrolne struKture CIKLUSA - While petlja</vt:lpstr>
      <vt:lpstr>Kontrolne struKture CIKLUSA - While petlja</vt:lpstr>
      <vt:lpstr>Kontrolne struKture CIKLUSA - Do-while petlja</vt:lpstr>
      <vt:lpstr>Kontrolne struKture CIKLUSA - Do-while petlja</vt:lpstr>
      <vt:lpstr>Kontrolne struKture CIKLUSA - FOR petlja</vt:lpstr>
      <vt:lpstr>Kontrolne struKture CIKLUSA – FOR-EACH</vt:lpstr>
      <vt:lpstr>KONTROLNE STRUKTURE – NAREDBE Break/continue</vt:lpstr>
      <vt:lpstr>Kontrolne struKture CIKLUSA – UGNJEždene petlje</vt:lpstr>
      <vt:lpstr>metodi</vt:lpstr>
      <vt:lpstr>metodi</vt:lpstr>
      <vt:lpstr>metodi</vt:lpstr>
      <vt:lpstr>metodi</vt:lpstr>
      <vt:lpstr>OBLAST VAŽENJA PROMENLJIVIH (SCOPE)</vt:lpstr>
      <vt:lpstr>OBLAST VAŽENJA PROMENLJIVIH (SCOPE)</vt:lpstr>
      <vt:lpstr>nizovi</vt:lpstr>
      <vt:lpstr>nizovi</vt:lpstr>
      <vt:lpstr>nizovi</vt:lpstr>
      <vt:lpstr>Nizovi – klasa Arrays</vt:lpstr>
      <vt:lpstr>Nizovi – primer sa for-each petljom</vt:lpstr>
      <vt:lpstr>Nizovi – VIŠE DIMENzija</vt:lpstr>
      <vt:lpstr>PRIMER: METODi + nizovi + petlje</vt:lpstr>
      <vt:lpstr>DOMAĆI ZADATAK</vt:lpstr>
      <vt:lpstr>Q &amp; A</vt:lpstr>
      <vt:lpstr>HVALA NA PAŽNJI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Marko Bogdanovic</cp:lastModifiedBy>
  <cp:revision>306</cp:revision>
  <cp:lastPrinted>2015-07-09T12:46:33Z</cp:lastPrinted>
  <dcterms:created xsi:type="dcterms:W3CDTF">2017-02-27T09:06:14Z</dcterms:created>
  <dcterms:modified xsi:type="dcterms:W3CDTF">2018-12-06T10:51:43Z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  <property fmtid="{D5CDD505-2E9C-101B-9397-08002B2CF9AE}" pid="4" name="_dlc_DocId">
    <vt:lpwstr>WMENFUZ2NZA5-29392445-8589</vt:lpwstr>
  </property>
  <property fmtid="{D5CDD505-2E9C-101B-9397-08002B2CF9AE}" pid="5" name="_dlc_DocIdUrl">
    <vt:lpwstr>https://one.endava.com/Group/SalesAndMarketing/_layouts/15/DocIdRedir.aspx?ID=WMENFUZ2NZA5-29392445-8589, WMENFUZ2NZA5-29392445-8589</vt:lpwstr>
  </property>
</Properties>
</file>